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sldIdLst>
    <p:sldId id="256" r:id="rId3"/>
    <p:sldId id="257" r:id="rId4"/>
    <p:sldId id="283" r:id="rId5"/>
    <p:sldId id="258" r:id="rId6"/>
    <p:sldId id="284" r:id="rId7"/>
    <p:sldId id="259" r:id="rId8"/>
    <p:sldId id="260" r:id="rId9"/>
    <p:sldId id="261" r:id="rId10"/>
    <p:sldId id="262" r:id="rId11"/>
    <p:sldId id="282" r:id="rId12"/>
    <p:sldId id="264" r:id="rId13"/>
    <p:sldId id="268" r:id="rId14"/>
    <p:sldId id="272" r:id="rId15"/>
    <p:sldId id="285" r:id="rId16"/>
    <p:sldId id="286" r:id="rId17"/>
    <p:sldId id="287" r:id="rId18"/>
    <p:sldId id="270" r:id="rId1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249" autoAdjust="0"/>
  </p:normalViewPr>
  <p:slideViewPr>
    <p:cSldViewPr snapToGrid="0">
      <p:cViewPr varScale="1">
        <p:scale>
          <a:sx n="84" d="100"/>
          <a:sy n="84" d="100"/>
        </p:scale>
        <p:origin x="658" y="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888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462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BC638F3-9C51-4AAE-9B47-385B65F9F2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F424DC91-EA99-4A5C-A1C6-DBC1CA1C4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9389D9F-1585-441A-9635-54FA2B61B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C393476B-D9EF-4EEC-AC10-D93E642B6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148B6153-84FC-4965-ABC1-E96EF2ADA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5588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FF9FEC-52C5-437E-9B74-0CF9D8F55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52819B0-4F7B-4AEC-9330-9EC6B072E9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F3E2A46-C487-4404-87FB-DC51DE07B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B0BFC1F-4C02-4C6C-B334-1DD3E945E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2B027E14-C4C1-4EFF-B8E6-8A15CB5E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77255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4328002-5334-4995-9FBA-3A99C890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4D5ABA5C-BD93-457A-9376-FFA6328CD6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F9E7E958-4D59-4F21-8A41-59E90043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95C771D1-8EA6-4501-B85C-212331BB6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3E71BB1-C6A5-4FAB-A2D4-8174CCAD65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48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4B74E20-654D-47A1-ADAE-930032F89A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95AB6657-0006-47DD-A6FE-DD61BAC6C4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DFABD61E-93FD-4510-9A97-81E2B10C7A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1D8841CD-9679-4C18-A000-6B9F78355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7EC87989-6CC1-4A39-AAA6-3D5DD5D26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792AD26E-9E01-486D-9BFB-93DE36D63B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6239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37579027-EA69-4D1B-A332-4B0E98616C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38062146-A53E-4198-BDFC-97327AE405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4F323DDB-3D6F-498F-B850-EC4C652506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D15E0B7B-F209-4BDC-94C5-25216AC188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5CCB6AC2-0315-40E5-AB34-ADFCED804F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B7819280-365E-42F4-BA37-BAC30E8A85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9DB9BCFB-00B9-42BA-BCB6-37456BC276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07A496EF-CF28-4D3E-BB33-8D875FF7BB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634680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D1483B6-DE68-490D-8C88-B4D18B1B7F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852E10BB-2734-42DF-B202-2BF3970A1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10682846-91DB-4362-90A3-FA03DD694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66C4AA22-799A-484A-B2D7-2D0E95136A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419255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F6BAD615-5A39-49FC-80FB-5B2398DAF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840E0740-4942-4658-B268-CCEA2EFA1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3C1465DB-E213-4856-B303-D6C9AB8FA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59822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7C620A2-73AC-4584-88CB-6E12DF39B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1B8F7E4-23C5-427D-870E-D01D68EA5A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FE0884DF-9D61-4AA7-8684-1A741AEF8B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720D240-6E8B-48DF-B637-5339AEA2C2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BCB00A8-0A98-4D0B-8E5F-5F846B38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8661BBC8-9954-4D08-A241-9E68DC9EB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02005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422544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636101F2-66F7-40B8-9456-BE35D4C17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70884982-8B7B-43CC-9E39-D5A4FC5AF3E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53C1E016-6A24-4C9A-84DB-8BC73702FA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DBF143FB-9DAA-4044-B25D-C3730D8A2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BEAFA35D-4135-40DA-AF0B-F01A422B8F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E9C0CB2-7636-44A0-BEF9-DFE1724A4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19389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5EAE498-A971-4507-96D0-CD708C80DB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5A066D9E-F2A3-4CE6-84E4-CAF9728CDF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44B2E4B-00F0-47F5-845D-3ADA61509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B812CE3B-613B-4D10-91B7-E9206ABE0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59EAE92-0551-4BD2-81B1-A8B7C378C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84432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3B500944-5641-44DC-8C4E-EA2A0B7B7C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058DC21F-6754-4211-995D-B207743D19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2E02893-2EF5-42CB-AE7D-7E31747396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D26D880A-1E1A-4ED9-8EB2-4D696C2BA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C99D5F80-8975-4715-8660-759045E0D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79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7319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70716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40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39094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25817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545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7238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1312C1-4231-44F5-A7E5-DE693D475152}" type="datetimeFigureOut">
              <a:rPr lang="en-GB" smtClean="0"/>
              <a:pPr/>
              <a:t>14/02/2018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1A5E9-A4F9-4797-8285-12E152B89AC4}" type="slidenum">
              <a:rPr lang="en-GB" smtClean="0"/>
              <a:pPr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4256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480DE9FC-AEFD-4D88-A427-BF2BD0AE8B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0E5E866-F323-4B52-959B-A10604003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2EF039FB-CD93-4812-858A-3E86EC9A333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F2E342-D7B8-4657-A0A2-7FB99C85528C}" type="datetimeFigureOut">
              <a:rPr lang="it-IT" smtClean="0"/>
              <a:pPr/>
              <a:t>14/02/2018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47070E3A-F9CD-4746-8823-102F53A5A2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ECD7E62-B13F-4909-832B-493B46D266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339D41-FF35-4D54-BBCB-0D0DAE05D0C2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5259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50819DB-F97F-4BAC-B30B-B3D11D79E6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2820" y="342874"/>
            <a:ext cx="6705600" cy="1036221"/>
          </a:xfrm>
        </p:spPr>
        <p:txBody>
          <a:bodyPr>
            <a:normAutofit/>
          </a:bodyPr>
          <a:lstStyle/>
          <a:p>
            <a:r>
              <a:rPr lang="it-IT" sz="4800" dirty="0">
                <a:latin typeface="Bodoni MT" pitchFamily="18" charset="0"/>
              </a:rPr>
              <a:t>I sistemi di primo grado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8CDC6050-CE37-41AE-8F98-459D699676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52603" y="1428463"/>
            <a:ext cx="5926112" cy="1655762"/>
          </a:xfrm>
        </p:spPr>
        <p:txBody>
          <a:bodyPr/>
          <a:lstStyle/>
          <a:p>
            <a:r>
              <a:rPr lang="it-IT" dirty="0">
                <a:solidFill>
                  <a:schemeClr val="tx1"/>
                </a:solidFill>
                <a:latin typeface="Bodoni MT" pitchFamily="18" charset="0"/>
              </a:rPr>
              <a:t>Metodo Singapore</a:t>
            </a: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600" y="2256344"/>
            <a:ext cx="4988965" cy="3259434"/>
          </a:xfrm>
          <a:prstGeom prst="rect">
            <a:avLst/>
          </a:prstGeom>
          <a:ln w="19050" cmpd="dbl"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</p:pic>
      <p:sp>
        <p:nvSpPr>
          <p:cNvPr id="9" name="CasellaDiTesto 8"/>
          <p:cNvSpPr txBox="1"/>
          <p:nvPr/>
        </p:nvSpPr>
        <p:spPr>
          <a:xfrm>
            <a:off x="1563330" y="5803125"/>
            <a:ext cx="8701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latin typeface="Bodoni MT" pitchFamily="18" charset="0"/>
              </a:rPr>
              <a:t>Amico Antonella – Calabretta Costanza – Mattucci Camilla -  </a:t>
            </a:r>
            <a:r>
              <a:rPr lang="it-IT" dirty="0" err="1">
                <a:latin typeface="Bodoni MT" pitchFamily="18" charset="0"/>
              </a:rPr>
              <a:t>Silvaggi</a:t>
            </a:r>
            <a:r>
              <a:rPr lang="it-IT" dirty="0">
                <a:latin typeface="Bodoni MT" pitchFamily="18" charset="0"/>
              </a:rPr>
              <a:t> </a:t>
            </a:r>
            <a:r>
              <a:rPr lang="it-IT" dirty="0" smtClean="0">
                <a:latin typeface="Bodoni MT" pitchFamily="18" charset="0"/>
              </a:rPr>
              <a:t>Lorenzo</a:t>
            </a:r>
            <a:endParaRPr lang="it-IT" dirty="0">
              <a:latin typeface="Bodoni M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537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62899442-8A0B-4643-9BE8-FA4291219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0166" y="576775"/>
            <a:ext cx="11132234" cy="5549389"/>
          </a:xfrm>
        </p:spPr>
        <p:txBody>
          <a:bodyPr/>
          <a:lstStyle/>
          <a:p>
            <a:pPr>
              <a:spcBef>
                <a:spcPts val="3600"/>
              </a:spcBef>
            </a:pPr>
            <a:r>
              <a:rPr lang="it-IT" dirty="0">
                <a:latin typeface="Bodoni MT" pitchFamily="18" charset="0"/>
              </a:rPr>
              <a:t>Disegnando le barre, la soluzione diventa intuitiva!</a:t>
            </a:r>
          </a:p>
          <a:p>
            <a:pPr>
              <a:spcBef>
                <a:spcPts val="3600"/>
              </a:spcBef>
            </a:pPr>
            <a:r>
              <a:rPr lang="it-IT" dirty="0">
                <a:latin typeface="Bodoni MT" pitchFamily="18" charset="0"/>
              </a:rPr>
              <a:t>Il processo può essere eventualmente formalizzato in un secondo tempo.</a:t>
            </a:r>
          </a:p>
          <a:p>
            <a:pPr>
              <a:spcBef>
                <a:spcPts val="3600"/>
              </a:spcBef>
            </a:pPr>
            <a:endParaRPr lang="it-IT" dirty="0"/>
          </a:p>
          <a:p>
            <a:pPr>
              <a:spcBef>
                <a:spcPts val="3600"/>
              </a:spcBef>
            </a:pPr>
            <a:endParaRPr lang="it-IT" dirty="0"/>
          </a:p>
        </p:txBody>
      </p:sp>
      <p:pic>
        <p:nvPicPr>
          <p:cNvPr id="4" name="Picture 2" descr="C:\Users\Pc Costanza\AppData\Local\Microsoft\Windows\Temporary Internet Files\Content.IE5\IB1OBDM4\hurra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4259" y="2452397"/>
            <a:ext cx="4542502" cy="41832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060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726EC4A-842F-4C28-A1B0-94BA5278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9" y="96472"/>
            <a:ext cx="9982200" cy="1085583"/>
          </a:xfrm>
        </p:spPr>
        <p:txBody>
          <a:bodyPr>
            <a:normAutofit fontScale="90000"/>
          </a:bodyPr>
          <a:lstStyle/>
          <a:p>
            <a:r>
              <a:rPr lang="it-IT" dirty="0">
                <a:latin typeface="Bodoni MT" pitchFamily="18" charset="0"/>
              </a:rPr>
              <a:t>Il metodo può essere anche usato per risolvere sistemi presentati nella forma tradizionale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id="{AA440EFF-C021-41AD-AEE0-7C03EF8CB3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52419" y="1475727"/>
                <a:ext cx="8229600" cy="216024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ts val="45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= 17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ts val="45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i="1" dirty="0" smtClean="0">
                          <a:latin typeface="Cambria Math" panose="02040503050406030204" pitchFamily="18" charset="0"/>
                        </a:rPr>
                        <m:t> = 11</m:t>
                      </m:r>
                    </m:oMath>
                  </m:oMathPara>
                </a14:m>
                <a:endParaRPr lang="en-GB" dirty="0"/>
              </a:p>
              <a:p>
                <a:pPr marL="0" indent="0">
                  <a:lnSpc>
                    <a:spcPts val="4500"/>
                  </a:lnSpc>
                  <a:spcBef>
                    <a:spcPts val="1200"/>
                  </a:spcBef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en-GB" dirty="0"/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440EFF-C021-41AD-AEE0-7C03EF8C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19" y="1475727"/>
                <a:ext cx="8229600" cy="2160240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8" name="Group 27">
            <a:extLst>
              <a:ext uri="{FF2B5EF4-FFF2-40B4-BE49-F238E27FC236}">
                <a16:creationId xmlns="" xmlns:a16="http://schemas.microsoft.com/office/drawing/2014/main" id="{4665F518-0ED5-4C98-84A7-37058F41473A}"/>
              </a:ext>
            </a:extLst>
          </p:cNvPr>
          <p:cNvGrpSpPr/>
          <p:nvPr/>
        </p:nvGrpSpPr>
        <p:grpSpPr>
          <a:xfrm>
            <a:off x="1916989" y="3381315"/>
            <a:ext cx="3818507" cy="473277"/>
            <a:chOff x="1059824" y="3192836"/>
            <a:chExt cx="3619437" cy="371062"/>
          </a:xfrm>
          <a:solidFill>
            <a:schemeClr val="tx2"/>
          </a:solidFill>
        </p:grpSpPr>
        <p:grpSp>
          <p:nvGrpSpPr>
            <p:cNvPr id="39" name="Group 15">
              <a:extLst>
                <a:ext uri="{FF2B5EF4-FFF2-40B4-BE49-F238E27FC236}">
                  <a16:creationId xmlns="" xmlns:a16="http://schemas.microsoft.com/office/drawing/2014/main" id="{D7AFE6F4-7061-41DF-B4E9-CF40ABCEF7CC}"/>
                </a:ext>
              </a:extLst>
            </p:cNvPr>
            <p:cNvGrpSpPr/>
            <p:nvPr/>
          </p:nvGrpSpPr>
          <p:grpSpPr>
            <a:xfrm>
              <a:off x="1059824" y="3202128"/>
              <a:ext cx="3619437" cy="361770"/>
              <a:chOff x="710901" y="2624335"/>
              <a:chExt cx="3619437" cy="361770"/>
            </a:xfrm>
            <a:grpFill/>
          </p:grpSpPr>
          <p:sp>
            <p:nvSpPr>
              <p:cNvPr id="45" name="Rectangle 4">
                <a:extLst>
                  <a:ext uri="{FF2B5EF4-FFF2-40B4-BE49-F238E27FC236}">
                    <a16:creationId xmlns="" xmlns:a16="http://schemas.microsoft.com/office/drawing/2014/main" id="{90739826-6349-4619-A2A6-64FAC8D8BD01}"/>
                  </a:ext>
                </a:extLst>
              </p:cNvPr>
              <p:cNvSpPr/>
              <p:nvPr/>
            </p:nvSpPr>
            <p:spPr>
              <a:xfrm>
                <a:off x="710901" y="2626065"/>
                <a:ext cx="806744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46" name="Rectangle 5">
                <a:extLst>
                  <a:ext uri="{FF2B5EF4-FFF2-40B4-BE49-F238E27FC236}">
                    <a16:creationId xmlns="" xmlns:a16="http://schemas.microsoft.com/office/drawing/2014/main" id="{1CD37D7C-C34C-405B-A7D1-F9721F47240A}"/>
                  </a:ext>
                </a:extLst>
              </p:cNvPr>
              <p:cNvSpPr/>
              <p:nvPr/>
            </p:nvSpPr>
            <p:spPr>
              <a:xfrm>
                <a:off x="1502989" y="2624336"/>
                <a:ext cx="806744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47" name="Rectangle 9">
                <a:extLst>
                  <a:ext uri="{FF2B5EF4-FFF2-40B4-BE49-F238E27FC236}">
                    <a16:creationId xmlns="" xmlns:a16="http://schemas.microsoft.com/office/drawing/2014/main" id="{122C3955-AA0B-4C09-B0F8-1FFB04D192D8}"/>
                  </a:ext>
                </a:extLst>
              </p:cNvPr>
              <p:cNvSpPr/>
              <p:nvPr/>
            </p:nvSpPr>
            <p:spPr>
              <a:xfrm>
                <a:off x="3934294" y="2624335"/>
                <a:ext cx="396044" cy="3600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48" name="Rectangle 12">
                <a:extLst>
                  <a:ext uri="{FF2B5EF4-FFF2-40B4-BE49-F238E27FC236}">
                    <a16:creationId xmlns="" xmlns:a16="http://schemas.microsoft.com/office/drawing/2014/main" id="{11F99F9C-CA3D-4917-B5CC-A2120C048645}"/>
                  </a:ext>
                </a:extLst>
              </p:cNvPr>
              <p:cNvSpPr/>
              <p:nvPr/>
            </p:nvSpPr>
            <p:spPr>
              <a:xfrm>
                <a:off x="2283974" y="2626065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  <a:latin typeface="Calibri"/>
                </a:endParaRPr>
              </a:p>
            </p:txBody>
          </p:sp>
          <p:sp>
            <p:nvSpPr>
              <p:cNvPr id="49" name="Rectangle 13">
                <a:extLst>
                  <a:ext uri="{FF2B5EF4-FFF2-40B4-BE49-F238E27FC236}">
                    <a16:creationId xmlns="" xmlns:a16="http://schemas.microsoft.com/office/drawing/2014/main" id="{82ACF8B2-1D81-4CD5-9C93-D6E9419665B5}"/>
                  </a:ext>
                </a:extLst>
              </p:cNvPr>
              <p:cNvSpPr/>
              <p:nvPr/>
            </p:nvSpPr>
            <p:spPr>
              <a:xfrm>
                <a:off x="3103432" y="2624335"/>
                <a:ext cx="806744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FF0000"/>
                  </a:solidFill>
                  <a:latin typeface="Calibri"/>
                </a:endParaRPr>
              </a:p>
            </p:txBody>
          </p:sp>
        </p:grpSp>
        <p:sp>
          <p:nvSpPr>
            <p:cNvPr id="40" name="TextBox 19">
              <a:extLst>
                <a:ext uri="{FF2B5EF4-FFF2-40B4-BE49-F238E27FC236}">
                  <a16:creationId xmlns="" xmlns:a16="http://schemas.microsoft.com/office/drawing/2014/main" id="{09C8E60F-C46E-496A-A794-CD9D32448D58}"/>
                </a:ext>
              </a:extLst>
            </p:cNvPr>
            <p:cNvSpPr txBox="1"/>
            <p:nvPr/>
          </p:nvSpPr>
          <p:spPr>
            <a:xfrm>
              <a:off x="2121941" y="3192836"/>
              <a:ext cx="256692" cy="289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41" name="TextBox 20">
              <a:extLst>
                <a:ext uri="{FF2B5EF4-FFF2-40B4-BE49-F238E27FC236}">
                  <a16:creationId xmlns="" xmlns:a16="http://schemas.microsoft.com/office/drawing/2014/main" id="{A43585FF-A398-4FCF-94D2-F211C51AC66C}"/>
                </a:ext>
              </a:extLst>
            </p:cNvPr>
            <p:cNvSpPr txBox="1"/>
            <p:nvPr/>
          </p:nvSpPr>
          <p:spPr>
            <a:xfrm>
              <a:off x="1364134" y="3192836"/>
              <a:ext cx="256692" cy="289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42" name="TextBox 21">
              <a:extLst>
                <a:ext uri="{FF2B5EF4-FFF2-40B4-BE49-F238E27FC236}">
                  <a16:creationId xmlns="" xmlns:a16="http://schemas.microsoft.com/office/drawing/2014/main" id="{08F282C5-C35F-4B13-9837-0C5FACA0BCFC}"/>
                </a:ext>
              </a:extLst>
            </p:cNvPr>
            <p:cNvSpPr txBox="1"/>
            <p:nvPr/>
          </p:nvSpPr>
          <p:spPr>
            <a:xfrm>
              <a:off x="2943149" y="3203858"/>
              <a:ext cx="256692" cy="289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43" name="TextBox 22">
              <a:extLst>
                <a:ext uri="{FF2B5EF4-FFF2-40B4-BE49-F238E27FC236}">
                  <a16:creationId xmlns="" xmlns:a16="http://schemas.microsoft.com/office/drawing/2014/main" id="{78BF54E3-4990-46AC-B9CC-62305DEB6F60}"/>
                </a:ext>
              </a:extLst>
            </p:cNvPr>
            <p:cNvSpPr txBox="1"/>
            <p:nvPr/>
          </p:nvSpPr>
          <p:spPr>
            <a:xfrm>
              <a:off x="3722385" y="3199211"/>
              <a:ext cx="256692" cy="289566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44" name="TextBox 25">
              <a:extLst>
                <a:ext uri="{FF2B5EF4-FFF2-40B4-BE49-F238E27FC236}">
                  <a16:creationId xmlns="" xmlns:a16="http://schemas.microsoft.com/office/drawing/2014/main" id="{0C5C7AEB-5DFD-46F1-B922-9D41F52A12D1}"/>
                </a:ext>
              </a:extLst>
            </p:cNvPr>
            <p:cNvSpPr txBox="1"/>
            <p:nvPr/>
          </p:nvSpPr>
          <p:spPr>
            <a:xfrm>
              <a:off x="4336359" y="3213850"/>
              <a:ext cx="256692" cy="289566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00B0F0"/>
                  </a:solidFill>
                  <a:latin typeface="Calibri"/>
                </a:rPr>
                <a:t>y</a:t>
              </a:r>
            </a:p>
          </p:txBody>
        </p:sp>
      </p:grpSp>
      <p:sp>
        <p:nvSpPr>
          <p:cNvPr id="60" name="Parentesi graffa aperta 59">
            <a:extLst>
              <a:ext uri="{FF2B5EF4-FFF2-40B4-BE49-F238E27FC236}">
                <a16:creationId xmlns="" xmlns:a16="http://schemas.microsoft.com/office/drawing/2014/main" id="{3CF039AE-0E7B-440D-9E2D-E870A979DB6A}"/>
              </a:ext>
            </a:extLst>
          </p:cNvPr>
          <p:cNvSpPr/>
          <p:nvPr/>
        </p:nvSpPr>
        <p:spPr>
          <a:xfrm>
            <a:off x="2739268" y="1577027"/>
            <a:ext cx="267286" cy="108558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1" name="Parentesi graffa aperta 60">
            <a:extLst>
              <a:ext uri="{FF2B5EF4-FFF2-40B4-BE49-F238E27FC236}">
                <a16:creationId xmlns="" xmlns:a16="http://schemas.microsoft.com/office/drawing/2014/main" id="{46BFBA03-1635-4459-8E62-51FD9EC3D2A7}"/>
              </a:ext>
            </a:extLst>
          </p:cNvPr>
          <p:cNvSpPr/>
          <p:nvPr/>
        </p:nvSpPr>
        <p:spPr>
          <a:xfrm rot="16200000">
            <a:off x="4481571" y="4869564"/>
            <a:ext cx="360040" cy="196590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2" name="Parentesi graffa aperta 61">
            <a:extLst>
              <a:ext uri="{FF2B5EF4-FFF2-40B4-BE49-F238E27FC236}">
                <a16:creationId xmlns="" xmlns:a16="http://schemas.microsoft.com/office/drawing/2014/main" id="{7F14FA99-987E-4F6F-B194-E0A495B9797A}"/>
              </a:ext>
            </a:extLst>
          </p:cNvPr>
          <p:cNvSpPr/>
          <p:nvPr/>
        </p:nvSpPr>
        <p:spPr>
          <a:xfrm rot="16200000">
            <a:off x="3540142" y="2452023"/>
            <a:ext cx="464161" cy="3600400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3" name="CasellaDiTesto 62">
            <a:extLst>
              <a:ext uri="{FF2B5EF4-FFF2-40B4-BE49-F238E27FC236}">
                <a16:creationId xmlns="" xmlns:a16="http://schemas.microsoft.com/office/drawing/2014/main" id="{C02367A1-15CB-4A17-B60D-1189F94CEE95}"/>
              </a:ext>
            </a:extLst>
          </p:cNvPr>
          <p:cNvSpPr txBox="1"/>
          <p:nvPr/>
        </p:nvSpPr>
        <p:spPr>
          <a:xfrm>
            <a:off x="4452239" y="6046434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11</a:t>
            </a:r>
          </a:p>
        </p:txBody>
      </p:sp>
      <p:pic>
        <p:nvPicPr>
          <p:cNvPr id="64" name="Immagine 63">
            <a:extLst>
              <a:ext uri="{FF2B5EF4-FFF2-40B4-BE49-F238E27FC236}">
                <a16:creationId xmlns="" xmlns:a16="http://schemas.microsoft.com/office/drawing/2014/main" id="{F7CBCB45-0490-473A-AE9B-956717AC6C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832" y="1727931"/>
            <a:ext cx="2993793" cy="2447426"/>
          </a:xfrm>
          <a:prstGeom prst="rect">
            <a:avLst/>
          </a:prstGeom>
        </p:spPr>
      </p:pic>
      <p:sp>
        <p:nvSpPr>
          <p:cNvPr id="65" name="TextBox 3">
            <a:extLst>
              <a:ext uri="{FF2B5EF4-FFF2-40B4-BE49-F238E27FC236}">
                <a16:creationId xmlns="" xmlns:a16="http://schemas.microsoft.com/office/drawing/2014/main" id="{8241BBD2-6820-4FD4-A71A-E14ED188E3B8}"/>
              </a:ext>
            </a:extLst>
          </p:cNvPr>
          <p:cNvSpPr txBox="1"/>
          <p:nvPr/>
        </p:nvSpPr>
        <p:spPr>
          <a:xfrm>
            <a:off x="6400800" y="4584545"/>
            <a:ext cx="5029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srgbClr val="C00000"/>
                </a:solidFill>
                <a:latin typeface="Bodoni MT" pitchFamily="18" charset="0"/>
              </a:rPr>
              <a:t>La seconda barra corrisponde a una parte della prima barra!</a:t>
            </a:r>
          </a:p>
        </p:txBody>
      </p:sp>
      <p:sp>
        <p:nvSpPr>
          <p:cNvPr id="33" name="Rectangle 9">
            <a:extLst>
              <a:ext uri="{FF2B5EF4-FFF2-40B4-BE49-F238E27FC236}">
                <a16:creationId xmlns="" xmlns:a16="http://schemas.microsoft.com/office/drawing/2014/main" id="{1305F3DD-3FF4-4C14-AB0E-5E4D7BB099D2}"/>
              </a:ext>
            </a:extLst>
          </p:cNvPr>
          <p:cNvSpPr/>
          <p:nvPr/>
        </p:nvSpPr>
        <p:spPr>
          <a:xfrm>
            <a:off x="5306934" y="5012508"/>
            <a:ext cx="417827" cy="45921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35" name="Rectangle 12">
            <a:extLst>
              <a:ext uri="{FF2B5EF4-FFF2-40B4-BE49-F238E27FC236}">
                <a16:creationId xmlns="" xmlns:a16="http://schemas.microsoft.com/office/drawing/2014/main" id="{09F7F6D2-37C5-4878-82C8-C6D4E9625AF2}"/>
              </a:ext>
            </a:extLst>
          </p:cNvPr>
          <p:cNvSpPr/>
          <p:nvPr/>
        </p:nvSpPr>
        <p:spPr>
          <a:xfrm>
            <a:off x="3576581" y="5014715"/>
            <a:ext cx="835653" cy="4592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59" name="Rectangle 13">
            <a:extLst>
              <a:ext uri="{FF2B5EF4-FFF2-40B4-BE49-F238E27FC236}">
                <a16:creationId xmlns="" xmlns:a16="http://schemas.microsoft.com/office/drawing/2014/main" id="{F9D1DDE4-2B09-48AB-A8E5-35AA10A31361}"/>
              </a:ext>
            </a:extLst>
          </p:cNvPr>
          <p:cNvSpPr/>
          <p:nvPr/>
        </p:nvSpPr>
        <p:spPr>
          <a:xfrm>
            <a:off x="4441110" y="5012508"/>
            <a:ext cx="851115" cy="459218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6" name="TextBox 21">
            <a:extLst>
              <a:ext uri="{FF2B5EF4-FFF2-40B4-BE49-F238E27FC236}">
                <a16:creationId xmlns="" xmlns:a16="http://schemas.microsoft.com/office/drawing/2014/main" id="{4135D0D3-037B-4740-ADC2-CF8992DF39DA}"/>
              </a:ext>
            </a:extLst>
          </p:cNvPr>
          <p:cNvSpPr txBox="1"/>
          <p:nvPr/>
        </p:nvSpPr>
        <p:spPr>
          <a:xfrm>
            <a:off x="3903897" y="5014714"/>
            <a:ext cx="27081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67" name="TextBox 22">
            <a:extLst>
              <a:ext uri="{FF2B5EF4-FFF2-40B4-BE49-F238E27FC236}">
                <a16:creationId xmlns="" xmlns:a16="http://schemas.microsoft.com/office/drawing/2014/main" id="{AA401DA6-21A0-49D3-8DD6-8AC5020ECF02}"/>
              </a:ext>
            </a:extLst>
          </p:cNvPr>
          <p:cNvSpPr txBox="1"/>
          <p:nvPr/>
        </p:nvSpPr>
        <p:spPr>
          <a:xfrm>
            <a:off x="4725992" y="5008787"/>
            <a:ext cx="27081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FF0000"/>
                </a:solidFill>
                <a:latin typeface="Calibri"/>
              </a:rPr>
              <a:t>x</a:t>
            </a:r>
          </a:p>
        </p:txBody>
      </p:sp>
      <p:sp>
        <p:nvSpPr>
          <p:cNvPr id="68" name="TextBox 25">
            <a:extLst>
              <a:ext uri="{FF2B5EF4-FFF2-40B4-BE49-F238E27FC236}">
                <a16:creationId xmlns="" xmlns:a16="http://schemas.microsoft.com/office/drawing/2014/main" id="{236543A2-A7F1-4D4E-B388-75483E12B4D7}"/>
              </a:ext>
            </a:extLst>
          </p:cNvPr>
          <p:cNvSpPr txBox="1"/>
          <p:nvPr/>
        </p:nvSpPr>
        <p:spPr>
          <a:xfrm>
            <a:off x="5373734" y="5027459"/>
            <a:ext cx="270810" cy="369332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00B0F0"/>
                </a:solidFill>
                <a:latin typeface="Calibri"/>
              </a:rPr>
              <a:t>y</a:t>
            </a:r>
          </a:p>
        </p:txBody>
      </p:sp>
      <p:sp>
        <p:nvSpPr>
          <p:cNvPr id="3" name="Rettangolo con angoli arrotondati 2">
            <a:extLst>
              <a:ext uri="{FF2B5EF4-FFF2-40B4-BE49-F238E27FC236}">
                <a16:creationId xmlns="" xmlns:a16="http://schemas.microsoft.com/office/drawing/2014/main" id="{F6D91C23-AB8A-4167-B759-C87C261FEDF7}"/>
              </a:ext>
            </a:extLst>
          </p:cNvPr>
          <p:cNvSpPr/>
          <p:nvPr/>
        </p:nvSpPr>
        <p:spPr>
          <a:xfrm>
            <a:off x="3473159" y="4582945"/>
            <a:ext cx="598126" cy="284606"/>
          </a:xfrm>
          <a:prstGeom prst="roundRect">
            <a:avLst/>
          </a:prstGeom>
          <a:noFill/>
          <a:effectLst>
            <a:softEdge rad="1270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>
                <a:solidFill>
                  <a:schemeClr val="tx1"/>
                </a:solidFill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1291558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59" grpId="0" animBg="1"/>
      <p:bldP spid="66" grpId="0" animBg="1"/>
      <p:bldP spid="67" grpId="0" animBg="1"/>
      <p:bldP spid="6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7530" y="359666"/>
            <a:ext cx="93138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latin typeface="Bodoni MT" pitchFamily="18" charset="0"/>
              </a:rPr>
              <a:t>Se sottraiamo la seconda barra alla prima, rimaniamo con il valore corrispondente a </a:t>
            </a:r>
            <a:r>
              <a:rPr lang="it-IT" sz="2800" b="1" i="1" dirty="0">
                <a:latin typeface="Bodoni MT" pitchFamily="18" charset="0"/>
              </a:rPr>
              <a:t>2 x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2478570" y="2365085"/>
            <a:ext cx="4149334" cy="496717"/>
            <a:chOff x="1032491" y="3059668"/>
            <a:chExt cx="3636213" cy="371061"/>
          </a:xfrm>
          <a:solidFill>
            <a:schemeClr val="tx2"/>
          </a:solidFill>
        </p:grpSpPr>
        <p:grpSp>
          <p:nvGrpSpPr>
            <p:cNvPr id="16" name="Group 15"/>
            <p:cNvGrpSpPr/>
            <p:nvPr/>
          </p:nvGrpSpPr>
          <p:grpSpPr>
            <a:xfrm>
              <a:off x="1032491" y="3068960"/>
              <a:ext cx="3636213" cy="361769"/>
              <a:chOff x="683568" y="2491167"/>
              <a:chExt cx="3636213" cy="361769"/>
            </a:xfrm>
            <a:grpFill/>
          </p:grpSpPr>
          <p:sp>
            <p:nvSpPr>
              <p:cNvPr id="5" name="Rectangle 4"/>
              <p:cNvSpPr/>
              <p:nvPr/>
            </p:nvSpPr>
            <p:spPr>
              <a:xfrm>
                <a:off x="683568" y="2492896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1475656" y="2491167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3887924" y="2492896"/>
                <a:ext cx="431857" cy="3600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</a:endParaRPr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2312147" y="2492896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14" name="Rectangle 13"/>
              <p:cNvSpPr/>
              <p:nvPr/>
            </p:nvSpPr>
            <p:spPr>
              <a:xfrm>
                <a:off x="3104235" y="2491167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94609" y="3059668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36801" y="3059668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15816" y="3070689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695052" y="3066043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316037" y="3126289"/>
              <a:ext cx="252028" cy="27590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</a:rPr>
                <a:t>y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3105805" y="3298334"/>
            <a:ext cx="447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67791" y="390754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Calibri"/>
              </a:rPr>
              <a:t>11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4347540" y="2892616"/>
            <a:ext cx="2280365" cy="488183"/>
            <a:chOff x="4779852" y="4293096"/>
            <a:chExt cx="1998367" cy="364686"/>
          </a:xfrm>
          <a:solidFill>
            <a:schemeClr val="tx2"/>
          </a:solidFill>
        </p:grpSpPr>
        <p:grpSp>
          <p:nvGrpSpPr>
            <p:cNvPr id="32" name="Group 31"/>
            <p:cNvGrpSpPr/>
            <p:nvPr/>
          </p:nvGrpSpPr>
          <p:grpSpPr>
            <a:xfrm>
              <a:off x="4779852" y="4297742"/>
              <a:ext cx="1998367" cy="360040"/>
              <a:chOff x="683568" y="3356992"/>
              <a:chExt cx="1998367" cy="360040"/>
            </a:xfrm>
            <a:grpFill/>
          </p:grpSpPr>
          <p:sp>
            <p:nvSpPr>
              <p:cNvPr id="37" name="Rectangle 36"/>
              <p:cNvSpPr/>
              <p:nvPr/>
            </p:nvSpPr>
            <p:spPr>
              <a:xfrm>
                <a:off x="683568" y="3356992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1475656" y="3356992"/>
                <a:ext cx="792088" cy="360040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C00000"/>
                  </a:solidFill>
                  <a:latin typeface="Calibri"/>
                </a:endParaRPr>
              </a:p>
            </p:txBody>
          </p:sp>
          <p:sp>
            <p:nvSpPr>
              <p:cNvPr id="39" name="Rectangle 38"/>
              <p:cNvSpPr/>
              <p:nvPr/>
            </p:nvSpPr>
            <p:spPr>
              <a:xfrm>
                <a:off x="2253431" y="3356992"/>
                <a:ext cx="428504" cy="36004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</a:endParaRPr>
              </a:p>
            </p:txBody>
          </p:sp>
        </p:grpSp>
        <p:sp>
          <p:nvSpPr>
            <p:cNvPr id="34" name="TextBox 33"/>
            <p:cNvSpPr txBox="1"/>
            <p:nvPr/>
          </p:nvSpPr>
          <p:spPr>
            <a:xfrm>
              <a:off x="5049882" y="4293096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6421723" y="4304976"/>
              <a:ext cx="252028" cy="275901"/>
            </a:xfrm>
            <a:prstGeom prst="rect">
              <a:avLst/>
            </a:prstGeom>
            <a:solidFill>
              <a:srgbClr val="C00000"/>
            </a:solidFill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Calibri"/>
                </a:rPr>
                <a:t>y</a:t>
              </a: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5841970" y="4310194"/>
              <a:ext cx="252028" cy="275901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en-GB" dirty="0">
                  <a:solidFill>
                    <a:srgbClr val="C00000"/>
                  </a:solidFill>
                  <a:latin typeface="Calibri"/>
                </a:rPr>
                <a:t>x</a:t>
              </a:r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2829508" y="4945193"/>
            <a:ext cx="206611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/>
              </a:rPr>
              <a:t>2x = 6</a:t>
            </a:r>
          </a:p>
          <a:p>
            <a:r>
              <a:rPr lang="en-GB" sz="2800" dirty="0">
                <a:latin typeface="Calibri"/>
              </a:rPr>
              <a:t> x = 3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6683906" y="3084553"/>
            <a:ext cx="13097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/>
              </a:rPr>
              <a:t>  </a:t>
            </a:r>
          </a:p>
        </p:txBody>
      </p:sp>
      <p:sp>
        <p:nvSpPr>
          <p:cNvPr id="44" name="Parentesi graffa aperta 43">
            <a:extLst>
              <a:ext uri="{FF2B5EF4-FFF2-40B4-BE49-F238E27FC236}">
                <a16:creationId xmlns="" xmlns:a16="http://schemas.microsoft.com/office/drawing/2014/main" id="{E1FD71B6-389E-418A-B472-241BF572B71F}"/>
              </a:ext>
            </a:extLst>
          </p:cNvPr>
          <p:cNvSpPr/>
          <p:nvPr/>
        </p:nvSpPr>
        <p:spPr>
          <a:xfrm rot="16200000">
            <a:off x="3083482" y="2333382"/>
            <a:ext cx="360040" cy="1569863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Freccia in giù 24">
            <a:extLst>
              <a:ext uri="{FF2B5EF4-FFF2-40B4-BE49-F238E27FC236}">
                <a16:creationId xmlns="" xmlns:a16="http://schemas.microsoft.com/office/drawing/2014/main" id="{8AB11883-C076-49D3-8307-EEA6BEAFC969}"/>
              </a:ext>
            </a:extLst>
          </p:cNvPr>
          <p:cNvSpPr/>
          <p:nvPr/>
        </p:nvSpPr>
        <p:spPr>
          <a:xfrm>
            <a:off x="2812239" y="3907543"/>
            <a:ext cx="1040752" cy="95410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Freccia in giù 28">
            <a:extLst>
              <a:ext uri="{FF2B5EF4-FFF2-40B4-BE49-F238E27FC236}">
                <a16:creationId xmlns="" xmlns:a16="http://schemas.microsoft.com/office/drawing/2014/main" id="{F0D15037-0897-4BA3-B7F9-10AEE5043862}"/>
              </a:ext>
            </a:extLst>
          </p:cNvPr>
          <p:cNvSpPr/>
          <p:nvPr/>
        </p:nvSpPr>
        <p:spPr>
          <a:xfrm rot="16200000">
            <a:off x="4535947" y="4913705"/>
            <a:ext cx="1011840" cy="1081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CasellaDiTesto 30">
            <a:extLst>
              <a:ext uri="{FF2B5EF4-FFF2-40B4-BE49-F238E27FC236}">
                <a16:creationId xmlns="" xmlns:a16="http://schemas.microsoft.com/office/drawing/2014/main" id="{CD64447B-2775-46D6-95B4-845A9A404FD2}"/>
              </a:ext>
            </a:extLst>
          </p:cNvPr>
          <p:cNvSpPr txBox="1"/>
          <p:nvPr/>
        </p:nvSpPr>
        <p:spPr>
          <a:xfrm>
            <a:off x="5946588" y="4964425"/>
            <a:ext cx="20661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/>
              <a:t>A questo punto basta sottrarre 2x dalla seconda barra per ottenere la y</a:t>
            </a:r>
          </a:p>
        </p:txBody>
      </p:sp>
      <p:sp>
        <p:nvSpPr>
          <p:cNvPr id="46" name="Freccia in giù 45">
            <a:extLst>
              <a:ext uri="{FF2B5EF4-FFF2-40B4-BE49-F238E27FC236}">
                <a16:creationId xmlns="" xmlns:a16="http://schemas.microsoft.com/office/drawing/2014/main" id="{43C2FF15-F050-4983-AC69-DB5932CA2E64}"/>
              </a:ext>
            </a:extLst>
          </p:cNvPr>
          <p:cNvSpPr/>
          <p:nvPr/>
        </p:nvSpPr>
        <p:spPr>
          <a:xfrm rot="16200000">
            <a:off x="8467759" y="5023766"/>
            <a:ext cx="1011840" cy="10816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7" name="CasellaDiTesto 46">
            <a:extLst>
              <a:ext uri="{FF2B5EF4-FFF2-40B4-BE49-F238E27FC236}">
                <a16:creationId xmlns="" xmlns:a16="http://schemas.microsoft.com/office/drawing/2014/main" id="{4F0C767D-10E1-4FAB-A63B-0DE08B5F34B8}"/>
              </a:ext>
            </a:extLst>
          </p:cNvPr>
          <p:cNvSpPr txBox="1"/>
          <p:nvPr/>
        </p:nvSpPr>
        <p:spPr>
          <a:xfrm>
            <a:off x="9687192" y="5347883"/>
            <a:ext cx="2066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Y = 11 – 6 = 5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="" xmlns:a16="http://schemas.microsoft.com/office/drawing/2014/main" id="{BAD63431-E6D9-4022-99F8-91987049A918}"/>
              </a:ext>
            </a:extLst>
          </p:cNvPr>
          <p:cNvSpPr txBox="1"/>
          <p:nvPr/>
        </p:nvSpPr>
        <p:spPr>
          <a:xfrm>
            <a:off x="4367700" y="1608036"/>
            <a:ext cx="575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17</a:t>
            </a:r>
          </a:p>
        </p:txBody>
      </p:sp>
      <p:sp>
        <p:nvSpPr>
          <p:cNvPr id="41" name="Parentesi graffa aperta 40">
            <a:extLst>
              <a:ext uri="{FF2B5EF4-FFF2-40B4-BE49-F238E27FC236}">
                <a16:creationId xmlns="" xmlns:a16="http://schemas.microsoft.com/office/drawing/2014/main" id="{E8B9EAD5-E606-476A-8F5D-57A777BD5D20}"/>
              </a:ext>
            </a:extLst>
          </p:cNvPr>
          <p:cNvSpPr/>
          <p:nvPr/>
        </p:nvSpPr>
        <p:spPr>
          <a:xfrm rot="5400000">
            <a:off x="4373217" y="56474"/>
            <a:ext cx="360040" cy="4149336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3" name="Parentesi graffa aperta 42">
            <a:extLst>
              <a:ext uri="{FF2B5EF4-FFF2-40B4-BE49-F238E27FC236}">
                <a16:creationId xmlns="" xmlns:a16="http://schemas.microsoft.com/office/drawing/2014/main" id="{66A35484-3B4A-40DC-BEE5-3355D693BD0F}"/>
              </a:ext>
            </a:extLst>
          </p:cNvPr>
          <p:cNvSpPr/>
          <p:nvPr/>
        </p:nvSpPr>
        <p:spPr>
          <a:xfrm rot="16200000">
            <a:off x="5317783" y="2480745"/>
            <a:ext cx="360040" cy="2260201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4097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3" grpId="0"/>
      <p:bldP spid="40" grpId="0"/>
      <p:bldP spid="44" grpId="0" animBg="1"/>
      <p:bldP spid="25" grpId="0" animBg="1"/>
      <p:bldP spid="29" grpId="0" animBg="1"/>
      <p:bldP spid="31" grpId="0"/>
      <p:bldP spid="46" grpId="0" animBg="1"/>
      <p:bldP spid="47" grpId="0"/>
      <p:bldP spid="3" grpId="0"/>
      <p:bldP spid="41" grpId="0" animBg="1"/>
      <p:bldP spid="4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FAD056AA-995F-4C8A-A342-B0F2218AED4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58128" y="562709"/>
                <a:ext cx="10724271" cy="5563456"/>
              </a:xfrm>
            </p:spPr>
            <p:txBody>
              <a:bodyPr/>
              <a:lstStyle/>
              <a:p>
                <a:r>
                  <a:rPr lang="it-IT" dirty="0"/>
                  <a:t>Nel caso appena descritto, la variabile 𝑦 aveva lo stesso coefficiente in entrambe le equazioni del sistema</a:t>
                </a:r>
              </a:p>
              <a:p>
                <a:r>
                  <a:rPr lang="it-IT" dirty="0"/>
                  <a:t>Cosa succederebbe se, invece, il coefficiente di entrambe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/>
                  <a:t> e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 fosse diverso nella prima equazione rispetto alla seconda?</a:t>
                </a:r>
              </a:p>
              <a:p>
                <a:pPr marL="0" indent="0">
                  <a:buNone/>
                </a:pPr>
                <a:endParaRPr lang="it-IT" dirty="0"/>
              </a:p>
              <a:p>
                <a:pPr marL="0" indent="0">
                  <a:buNone/>
                </a:pPr>
                <a:r>
                  <a:rPr lang="it-IT" dirty="0"/>
                  <a:t>	</a:t>
                </a: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FAD056AA-995F-4C8A-A342-B0F2218AED4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58128" y="562709"/>
                <a:ext cx="10724271" cy="5563456"/>
              </a:xfrm>
              <a:blipFill>
                <a:blip r:embed="rId2" cstate="print"/>
                <a:stretch>
                  <a:fillRect l="-1308" t="-1643" r="-455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C6320B5C-51F5-4CED-8B35-CCF66528DD2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58164" y="2976171"/>
            <a:ext cx="2875671" cy="2875671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="" xmlns:a16="http://schemas.microsoft.com/office/drawing/2014/main" id="{0AF934A4-6C98-461C-9D06-2944AB9CD22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82442" y="2976171"/>
            <a:ext cx="2875671" cy="28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A726EC4A-842F-4C28-A1B0-94BA5278A9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599" y="-130755"/>
            <a:ext cx="9768365" cy="1085583"/>
          </a:xfrm>
        </p:spPr>
        <p:txBody>
          <a:bodyPr>
            <a:normAutofit/>
          </a:bodyPr>
          <a:lstStyle/>
          <a:p>
            <a:r>
              <a:rPr lang="it-IT" dirty="0"/>
              <a:t> </a:t>
            </a:r>
            <a:r>
              <a:rPr lang="it-IT" b="1" dirty="0">
                <a:latin typeface="Bodoni MT" pitchFamily="18" charset="0"/>
              </a:rPr>
              <a:t>Quantità non omogenee </a:t>
            </a:r>
            <a:r>
              <a:rPr lang="it-IT" dirty="0">
                <a:latin typeface="Bodoni MT" pitchFamily="18" charset="0"/>
              </a:rPr>
              <a:t>– </a:t>
            </a:r>
            <a:r>
              <a:rPr lang="it-IT" dirty="0" smtClean="0">
                <a:latin typeface="Bodoni MT" pitchFamily="18" charset="0"/>
              </a:rPr>
              <a:t>Esempio </a:t>
            </a:r>
            <a:r>
              <a:rPr lang="it-IT" dirty="0">
                <a:latin typeface="Bodoni MT" pitchFamily="18" charset="0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id="{AA440EFF-C021-41AD-AEE0-7C03EF8CB34D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81878" y="1257940"/>
                <a:ext cx="9428922" cy="2220347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3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 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11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2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𝑥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+2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𝑦</m:t>
                      </m:r>
                      <m:r>
                        <a:rPr kumimoji="0" lang="en-GB" sz="28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= 10</m:t>
                      </m:r>
                    </m:oMath>
                  </m:oMathPara>
                </a14:m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100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en-GB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34" name="Content Placeholder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AA440EFF-C021-41AD-AEE0-7C03EF8CB3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878" y="1257940"/>
                <a:ext cx="9428922" cy="2220347"/>
              </a:xfrm>
              <a:prstGeom prst="rect">
                <a:avLst/>
              </a:prstGeom>
              <a:blipFill>
                <a:blip r:embed="rId2" cstate="print"/>
                <a:stretch>
                  <a:fillRect l="-323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Parentesi graffa aperta 59">
            <a:extLst>
              <a:ext uri="{FF2B5EF4-FFF2-40B4-BE49-F238E27FC236}">
                <a16:creationId xmlns="" xmlns:a16="http://schemas.microsoft.com/office/drawing/2014/main" id="{3CF039AE-0E7B-440D-9E2D-E870A979DB6A}"/>
              </a:ext>
            </a:extLst>
          </p:cNvPr>
          <p:cNvSpPr/>
          <p:nvPr/>
        </p:nvSpPr>
        <p:spPr>
          <a:xfrm>
            <a:off x="514592" y="1542898"/>
            <a:ext cx="267286" cy="1085582"/>
          </a:xfrm>
          <a:prstGeom prst="leftBrac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0D4DC2B2-99D5-4FED-A4A1-AF68956F4F36}"/>
              </a:ext>
            </a:extLst>
          </p:cNvPr>
          <p:cNvSpPr txBox="1"/>
          <p:nvPr/>
        </p:nvSpPr>
        <p:spPr>
          <a:xfrm>
            <a:off x="4051835" y="1387828"/>
            <a:ext cx="4768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doni MT" pitchFamily="18" charset="0"/>
              </a:rPr>
              <a:t>In questo caso non basta confrontare le due barre per ottenere una soluzione intuitiva!</a:t>
            </a:r>
          </a:p>
        </p:txBody>
      </p:sp>
      <p:pic>
        <p:nvPicPr>
          <p:cNvPr id="1026" name="Picture 2" descr="Risultati immagini per punto interrogativo">
            <a:extLst>
              <a:ext uri="{FF2B5EF4-FFF2-40B4-BE49-F238E27FC236}">
                <a16:creationId xmlns="" xmlns:a16="http://schemas.microsoft.com/office/drawing/2014/main" id="{A6DC6916-7D6C-4A2C-A9B1-87678E3B59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7191" y="467170"/>
            <a:ext cx="2641790" cy="264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="" xmlns:a16="http://schemas.microsoft.com/office/drawing/2014/main" id="{EB7D8279-16D8-45BB-8908-3FD2D229C4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1491175" y="2940149"/>
            <a:ext cx="1266093" cy="1234958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="" xmlns:a16="http://schemas.microsoft.com/office/drawing/2014/main" id="{944424F8-5DD3-4899-A188-D1EFA77B10C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2757268" y="2940149"/>
            <a:ext cx="1266093" cy="1234958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1E8FB034-4115-4373-BA1A-D13A2AF701D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4023361" y="2940149"/>
            <a:ext cx="1266093" cy="1234958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8571800-D99D-479F-ACE7-D349D1BAD76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1491174" y="4875582"/>
            <a:ext cx="1266093" cy="1234958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="" xmlns:a16="http://schemas.microsoft.com/office/drawing/2014/main" id="{51E20BDB-0F40-4208-8F46-FA5EC158D7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2757267" y="4875582"/>
            <a:ext cx="1266093" cy="1234958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01CB11B7-A1AB-408C-98CA-8FACF2E3710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81" y="2940148"/>
            <a:ext cx="987895" cy="12348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ADB6126F-430E-468B-84F9-E6E1B59B5A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0281" y="4875582"/>
            <a:ext cx="987895" cy="1234800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6CCD3AD6-E0C0-433B-9639-15948C54E01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176" y="4875582"/>
            <a:ext cx="987895" cy="1234800"/>
          </a:xfrm>
          <a:prstGeom prst="rect">
            <a:avLst/>
          </a:prstGeom>
        </p:spPr>
      </p:pic>
      <p:sp>
        <p:nvSpPr>
          <p:cNvPr id="24" name="Parentesi graffa aperta 23">
            <a:extLst>
              <a:ext uri="{FF2B5EF4-FFF2-40B4-BE49-F238E27FC236}">
                <a16:creationId xmlns="" xmlns:a16="http://schemas.microsoft.com/office/drawing/2014/main" id="{9F4E271F-4734-421F-A48A-5554BB849AA7}"/>
              </a:ext>
            </a:extLst>
          </p:cNvPr>
          <p:cNvSpPr/>
          <p:nvPr/>
        </p:nvSpPr>
        <p:spPr>
          <a:xfrm rot="16200000">
            <a:off x="3996775" y="1610015"/>
            <a:ext cx="257882" cy="54019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CasellaDiTesto 24">
            <a:extLst>
              <a:ext uri="{FF2B5EF4-FFF2-40B4-BE49-F238E27FC236}">
                <a16:creationId xmlns="" xmlns:a16="http://schemas.microsoft.com/office/drawing/2014/main" id="{318952D4-E1B8-4664-B221-432FA2F54D67}"/>
              </a:ext>
            </a:extLst>
          </p:cNvPr>
          <p:cNvSpPr txBox="1"/>
          <p:nvPr/>
        </p:nvSpPr>
        <p:spPr>
          <a:xfrm>
            <a:off x="3916301" y="4499073"/>
            <a:ext cx="1052750" cy="376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11</a:t>
            </a:r>
          </a:p>
        </p:txBody>
      </p:sp>
      <p:sp>
        <p:nvSpPr>
          <p:cNvPr id="26" name="Parentesi graffa chiusa 25">
            <a:extLst>
              <a:ext uri="{FF2B5EF4-FFF2-40B4-BE49-F238E27FC236}">
                <a16:creationId xmlns="" xmlns:a16="http://schemas.microsoft.com/office/drawing/2014/main" id="{AFB98D7A-D7EE-45F8-8D7A-84B4822CB9CC}"/>
              </a:ext>
            </a:extLst>
          </p:cNvPr>
          <p:cNvSpPr/>
          <p:nvPr/>
        </p:nvSpPr>
        <p:spPr>
          <a:xfrm rot="5400000">
            <a:off x="4494233" y="2978275"/>
            <a:ext cx="257888" cy="6425054"/>
          </a:xfrm>
          <a:prstGeom prst="rightBrace">
            <a:avLst>
              <a:gd name="adj1" fmla="val 8333"/>
              <a:gd name="adj2" fmla="val 44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7FECFE94-09F5-41F0-B3ED-306F54E95BF7}"/>
              </a:ext>
            </a:extLst>
          </p:cNvPr>
          <p:cNvSpPr txBox="1"/>
          <p:nvPr/>
        </p:nvSpPr>
        <p:spPr>
          <a:xfrm>
            <a:off x="4752147" y="6423344"/>
            <a:ext cx="1074613" cy="36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027040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CF037AAE-BADE-478B-83E6-64E403A370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94969"/>
            <a:ext cx="10972800" cy="5831196"/>
          </a:xfrm>
        </p:spPr>
        <p:txBody>
          <a:bodyPr/>
          <a:lstStyle/>
          <a:p>
            <a:r>
              <a:rPr lang="it-IT" dirty="0">
                <a:latin typeface="Bodoni MT" pitchFamily="18" charset="0"/>
              </a:rPr>
              <a:t>Possiamo però moltiplicare la quantità individuata dalla prima barra fino ad ottenere un numero di y pari a quelle individuate dalla seconda. In questo caso basta moltiplicare per 2.</a:t>
            </a:r>
          </a:p>
          <a:p>
            <a:endParaRPr lang="it-IT" dirty="0"/>
          </a:p>
        </p:txBody>
      </p:sp>
      <p:sp>
        <p:nvSpPr>
          <p:cNvPr id="21" name="Parentesi graffa aperta 20">
            <a:extLst>
              <a:ext uri="{FF2B5EF4-FFF2-40B4-BE49-F238E27FC236}">
                <a16:creationId xmlns="" xmlns:a16="http://schemas.microsoft.com/office/drawing/2014/main" id="{8680FE59-F115-4D38-9903-E9BAED242810}"/>
              </a:ext>
            </a:extLst>
          </p:cNvPr>
          <p:cNvSpPr/>
          <p:nvPr/>
        </p:nvSpPr>
        <p:spPr>
          <a:xfrm rot="16200000">
            <a:off x="4956865" y="-998002"/>
            <a:ext cx="621089" cy="9891203"/>
          </a:xfrm>
          <a:prstGeom prst="leftBrace">
            <a:avLst>
              <a:gd name="adj1" fmla="val 8333"/>
              <a:gd name="adj2" fmla="val 53424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CasellaDiTesto 22">
            <a:extLst>
              <a:ext uri="{FF2B5EF4-FFF2-40B4-BE49-F238E27FC236}">
                <a16:creationId xmlns="" xmlns:a16="http://schemas.microsoft.com/office/drawing/2014/main" id="{C1FC3B14-C26C-491D-B1AE-20E19C9BDF8F}"/>
              </a:ext>
            </a:extLst>
          </p:cNvPr>
          <p:cNvSpPr txBox="1"/>
          <p:nvPr/>
        </p:nvSpPr>
        <p:spPr>
          <a:xfrm>
            <a:off x="1015864" y="5178037"/>
            <a:ext cx="3423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Bodoni MT" pitchFamily="18" charset="0"/>
              </a:rPr>
              <a:t>La differenza tra le due quantità (22 – 10 = 12) corrisponde a 4X. Quindi, x=3</a:t>
            </a:r>
          </a:p>
        </p:txBody>
      </p:sp>
      <p:sp>
        <p:nvSpPr>
          <p:cNvPr id="4" name="Parentesi graffa chiusa 3">
            <a:extLst>
              <a:ext uri="{FF2B5EF4-FFF2-40B4-BE49-F238E27FC236}">
                <a16:creationId xmlns="" xmlns:a16="http://schemas.microsoft.com/office/drawing/2014/main" id="{81876737-F9DF-44E2-B2D6-7A4706755EC5}"/>
              </a:ext>
            </a:extLst>
          </p:cNvPr>
          <p:cNvSpPr/>
          <p:nvPr/>
        </p:nvSpPr>
        <p:spPr>
          <a:xfrm>
            <a:off x="10136914" y="3495535"/>
            <a:ext cx="117253" cy="62109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Parentesi graffa aperta 4">
            <a:extLst>
              <a:ext uri="{FF2B5EF4-FFF2-40B4-BE49-F238E27FC236}">
                <a16:creationId xmlns="" xmlns:a16="http://schemas.microsoft.com/office/drawing/2014/main" id="{38531B47-C598-4344-B385-0C2988363024}"/>
              </a:ext>
            </a:extLst>
          </p:cNvPr>
          <p:cNvSpPr/>
          <p:nvPr/>
        </p:nvSpPr>
        <p:spPr>
          <a:xfrm rot="16200000">
            <a:off x="2396506" y="1821552"/>
            <a:ext cx="555700" cy="4695626"/>
          </a:xfrm>
          <a:prstGeom prst="leftBrace">
            <a:avLst>
              <a:gd name="adj1" fmla="val 8333"/>
              <a:gd name="adj2" fmla="val 49021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5926AA9D-BF30-48C6-A156-88DEDBAF60D1}"/>
              </a:ext>
            </a:extLst>
          </p:cNvPr>
          <p:cNvSpPr txBox="1"/>
          <p:nvPr/>
        </p:nvSpPr>
        <p:spPr>
          <a:xfrm>
            <a:off x="10209791" y="3429000"/>
            <a:ext cx="21500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(3𝑥 + 𝑦) 2= (11) 2</a:t>
            </a:r>
          </a:p>
          <a:p>
            <a:r>
              <a:rPr lang="es-ES" sz="2000" dirty="0"/>
              <a:t>6x+2y=22 </a:t>
            </a:r>
            <a:endParaRPr lang="it-IT" sz="2000" dirty="0"/>
          </a:p>
        </p:txBody>
      </p:sp>
      <p:sp>
        <p:nvSpPr>
          <p:cNvPr id="15" name="Rettangolo 14">
            <a:extLst>
              <a:ext uri="{FF2B5EF4-FFF2-40B4-BE49-F238E27FC236}">
                <a16:creationId xmlns="" xmlns:a16="http://schemas.microsoft.com/office/drawing/2014/main" id="{206DC79C-6C6B-4005-91C5-26FB14EC8266}"/>
              </a:ext>
            </a:extLst>
          </p:cNvPr>
          <p:cNvSpPr/>
          <p:nvPr/>
        </p:nvSpPr>
        <p:spPr>
          <a:xfrm>
            <a:off x="5404302" y="4254823"/>
            <a:ext cx="795130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b="1" dirty="0">
                <a:solidFill>
                  <a:prstClr val="black"/>
                </a:solidFill>
              </a:rPr>
              <a:t>22 </a:t>
            </a:r>
          </a:p>
        </p:txBody>
      </p:sp>
      <p:sp>
        <p:nvSpPr>
          <p:cNvPr id="18" name="Rettangolo 17">
            <a:extLst>
              <a:ext uri="{FF2B5EF4-FFF2-40B4-BE49-F238E27FC236}">
                <a16:creationId xmlns="" xmlns:a16="http://schemas.microsoft.com/office/drawing/2014/main" id="{2D09EA01-10E1-42B1-84FC-0560B3FEE6B1}"/>
              </a:ext>
            </a:extLst>
          </p:cNvPr>
          <p:cNvSpPr/>
          <p:nvPr/>
        </p:nvSpPr>
        <p:spPr>
          <a:xfrm>
            <a:off x="2417045" y="4410753"/>
            <a:ext cx="79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b="1" dirty="0">
                <a:solidFill>
                  <a:prstClr val="black"/>
                </a:solidFill>
              </a:rPr>
              <a:t>12 </a:t>
            </a:r>
          </a:p>
        </p:txBody>
      </p:sp>
      <p:pic>
        <p:nvPicPr>
          <p:cNvPr id="17" name="Immagine 16">
            <a:extLst>
              <a:ext uri="{FF2B5EF4-FFF2-40B4-BE49-F238E27FC236}">
                <a16:creationId xmlns="" xmlns:a16="http://schemas.microsoft.com/office/drawing/2014/main" id="{1DD1E16D-989B-4FB6-BF50-89C5CB61E58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4081937" y="2600161"/>
            <a:ext cx="1266093" cy="123495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3CD4C381-A017-4D78-BAD5-A946787B10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6598540" y="2603426"/>
            <a:ext cx="1266093" cy="1234958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="" xmlns:a16="http://schemas.microsoft.com/office/drawing/2014/main" id="{E1F6A978-61CC-4A69-AC14-879240BFE9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5338511" y="2600161"/>
            <a:ext cx="1266093" cy="1234958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="" xmlns:a16="http://schemas.microsoft.com/office/drawing/2014/main" id="{8B13E2F3-7B08-4F07-BF26-670B2E89384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5303518" y="4875582"/>
            <a:ext cx="1266093" cy="1234958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="" xmlns:a16="http://schemas.microsoft.com/office/drawing/2014/main" id="{9F41CB57-1524-4D02-948B-D948D2A59B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6569611" y="4875582"/>
            <a:ext cx="1266093" cy="1234958"/>
          </a:xfrm>
          <a:prstGeom prst="rect">
            <a:avLst/>
          </a:prstGeom>
        </p:spPr>
      </p:pic>
      <p:pic>
        <p:nvPicPr>
          <p:cNvPr id="27" name="Immagine 26">
            <a:extLst>
              <a:ext uri="{FF2B5EF4-FFF2-40B4-BE49-F238E27FC236}">
                <a16:creationId xmlns="" xmlns:a16="http://schemas.microsoft.com/office/drawing/2014/main" id="{DF1CE4BF-98F2-41F3-B205-46431122DF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4437" y="2603545"/>
            <a:ext cx="987895" cy="1234800"/>
          </a:xfrm>
          <a:prstGeom prst="rect">
            <a:avLst/>
          </a:prstGeom>
        </p:spPr>
      </p:pic>
      <p:sp>
        <p:nvSpPr>
          <p:cNvPr id="34" name="Parentesi graffa chiusa 33">
            <a:extLst>
              <a:ext uri="{FF2B5EF4-FFF2-40B4-BE49-F238E27FC236}">
                <a16:creationId xmlns="" xmlns:a16="http://schemas.microsoft.com/office/drawing/2014/main" id="{7F4A623C-497E-469F-98A3-CA208C549517}"/>
              </a:ext>
            </a:extLst>
          </p:cNvPr>
          <p:cNvSpPr/>
          <p:nvPr/>
        </p:nvSpPr>
        <p:spPr>
          <a:xfrm rot="5400000">
            <a:off x="7594114" y="3835568"/>
            <a:ext cx="252201" cy="4833396"/>
          </a:xfrm>
          <a:prstGeom prst="rightBrace">
            <a:avLst>
              <a:gd name="adj1" fmla="val 8333"/>
              <a:gd name="adj2" fmla="val 4495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CasellaDiTesto 34">
            <a:extLst>
              <a:ext uri="{FF2B5EF4-FFF2-40B4-BE49-F238E27FC236}">
                <a16:creationId xmlns="" xmlns:a16="http://schemas.microsoft.com/office/drawing/2014/main" id="{C4AA3FDB-D25E-49F9-BF27-31327FA16C79}"/>
              </a:ext>
            </a:extLst>
          </p:cNvPr>
          <p:cNvSpPr txBox="1"/>
          <p:nvPr/>
        </p:nvSpPr>
        <p:spPr>
          <a:xfrm>
            <a:off x="7767068" y="6360497"/>
            <a:ext cx="1074613" cy="3693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t-IT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10</a:t>
            </a:r>
          </a:p>
        </p:txBody>
      </p:sp>
      <p:pic>
        <p:nvPicPr>
          <p:cNvPr id="36" name="Immagine 35">
            <a:extLst>
              <a:ext uri="{FF2B5EF4-FFF2-40B4-BE49-F238E27FC236}">
                <a16:creationId xmlns="" xmlns:a16="http://schemas.microsoft.com/office/drawing/2014/main" id="{0894846A-0A65-4D10-8C98-A43183A618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542" y="2600161"/>
            <a:ext cx="987895" cy="1234800"/>
          </a:xfrm>
          <a:prstGeom prst="rect">
            <a:avLst/>
          </a:prstGeom>
        </p:spPr>
      </p:pic>
      <p:pic>
        <p:nvPicPr>
          <p:cNvPr id="37" name="Immagine 36">
            <a:extLst>
              <a:ext uri="{FF2B5EF4-FFF2-40B4-BE49-F238E27FC236}">
                <a16:creationId xmlns="" xmlns:a16="http://schemas.microsoft.com/office/drawing/2014/main" id="{553637F5-0282-4A97-A47B-62BF511D23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2862453" y="2608062"/>
            <a:ext cx="1266093" cy="1234958"/>
          </a:xfrm>
          <a:prstGeom prst="rect">
            <a:avLst/>
          </a:prstGeom>
        </p:spPr>
      </p:pic>
      <p:pic>
        <p:nvPicPr>
          <p:cNvPr id="38" name="Immagine 37">
            <a:extLst>
              <a:ext uri="{FF2B5EF4-FFF2-40B4-BE49-F238E27FC236}">
                <a16:creationId xmlns="" xmlns:a16="http://schemas.microsoft.com/office/drawing/2014/main" id="{0875CB04-B99C-4C3B-A7BA-B5D234097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1590721" y="2599258"/>
            <a:ext cx="1266093" cy="1234958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="" xmlns:a16="http://schemas.microsoft.com/office/drawing/2014/main" id="{7744653B-4793-49AF-835F-56FBBE92ADA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321808" y="2609371"/>
            <a:ext cx="1266093" cy="1234958"/>
          </a:xfrm>
          <a:prstGeom prst="rect">
            <a:avLst/>
          </a:prstGeom>
        </p:spPr>
      </p:pic>
      <p:pic>
        <p:nvPicPr>
          <p:cNvPr id="40" name="Immagine 39">
            <a:extLst>
              <a:ext uri="{FF2B5EF4-FFF2-40B4-BE49-F238E27FC236}">
                <a16:creationId xmlns="" xmlns:a16="http://schemas.microsoft.com/office/drawing/2014/main" id="{8A79B51B-950B-4C5C-8C4B-2582F8DC959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902" y="4891364"/>
            <a:ext cx="987895" cy="1234800"/>
          </a:xfrm>
          <a:prstGeom prst="rect">
            <a:avLst/>
          </a:prstGeom>
        </p:spPr>
      </p:pic>
      <p:pic>
        <p:nvPicPr>
          <p:cNvPr id="41" name="Immagine 40">
            <a:extLst>
              <a:ext uri="{FF2B5EF4-FFF2-40B4-BE49-F238E27FC236}">
                <a16:creationId xmlns="" xmlns:a16="http://schemas.microsoft.com/office/drawing/2014/main" id="{245B7128-D4C8-41D2-99C0-0AA23FAF7E8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1797" y="4891364"/>
            <a:ext cx="987895" cy="123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24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4" grpId="0" animBg="1"/>
      <p:bldP spid="5" grpId="0" animBg="1"/>
      <p:bldP spid="12" grpId="0"/>
      <p:bldP spid="1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323FF4F-30E2-4447-86B5-186DFD3CB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6098" y="492369"/>
            <a:ext cx="11146302" cy="5633795"/>
          </a:xfrm>
        </p:spPr>
        <p:txBody>
          <a:bodyPr/>
          <a:lstStyle/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>
                <a:latin typeface="Bodoni MT" pitchFamily="18" charset="0"/>
              </a:rPr>
              <a:t>Ora troviamo la y!</a:t>
            </a:r>
          </a:p>
          <a:p>
            <a:pPr marL="0" indent="0">
              <a:buNone/>
            </a:pPr>
            <a:endParaRPr lang="it-IT" dirty="0"/>
          </a:p>
        </p:txBody>
      </p:sp>
      <p:sp>
        <p:nvSpPr>
          <p:cNvPr id="4" name="CasellaDiTesto 3">
            <a:extLst>
              <a:ext uri="{FF2B5EF4-FFF2-40B4-BE49-F238E27FC236}">
                <a16:creationId xmlns="" xmlns:a16="http://schemas.microsoft.com/office/drawing/2014/main" id="{75A1F62F-AEC6-4CD0-8D2C-FA741A7CB85D}"/>
              </a:ext>
            </a:extLst>
          </p:cNvPr>
          <p:cNvSpPr txBox="1"/>
          <p:nvPr/>
        </p:nvSpPr>
        <p:spPr>
          <a:xfrm>
            <a:off x="221226" y="2227006"/>
            <a:ext cx="43212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>
                <a:latin typeface="Bodoni MT" pitchFamily="18" charset="0"/>
              </a:rPr>
              <a:t>La differenza tra le due quantità (22 – 10 = 12) corrisponde a 4X. Quindi, x = 3</a:t>
            </a:r>
          </a:p>
        </p:txBody>
      </p:sp>
      <p:sp>
        <p:nvSpPr>
          <p:cNvPr id="5" name="Rettangolo 4">
            <a:extLst>
              <a:ext uri="{FF2B5EF4-FFF2-40B4-BE49-F238E27FC236}">
                <a16:creationId xmlns="" xmlns:a16="http://schemas.microsoft.com/office/drawing/2014/main" id="{70C59444-DACC-4A79-9805-CF1B9091F8D2}"/>
              </a:ext>
            </a:extLst>
          </p:cNvPr>
          <p:cNvSpPr/>
          <p:nvPr/>
        </p:nvSpPr>
        <p:spPr>
          <a:xfrm>
            <a:off x="7199787" y="1211080"/>
            <a:ext cx="7951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b="1" dirty="0">
                <a:solidFill>
                  <a:prstClr val="black"/>
                </a:solidFill>
              </a:rPr>
              <a:t>10 </a:t>
            </a:r>
          </a:p>
        </p:txBody>
      </p:sp>
      <p:sp>
        <p:nvSpPr>
          <p:cNvPr id="6" name="Rettangolo 5">
            <a:extLst>
              <a:ext uri="{FF2B5EF4-FFF2-40B4-BE49-F238E27FC236}">
                <a16:creationId xmlns="" xmlns:a16="http://schemas.microsoft.com/office/drawing/2014/main" id="{54F0928E-FEE7-4343-A858-0248C23D0111}"/>
              </a:ext>
            </a:extLst>
          </p:cNvPr>
          <p:cNvSpPr/>
          <p:nvPr/>
        </p:nvSpPr>
        <p:spPr>
          <a:xfrm>
            <a:off x="5992314" y="3960504"/>
            <a:ext cx="8708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it-IT" sz="2000" b="1" dirty="0">
                <a:solidFill>
                  <a:prstClr val="black"/>
                </a:solidFill>
              </a:rPr>
              <a:t>2x = 6 </a:t>
            </a:r>
          </a:p>
        </p:txBody>
      </p:sp>
      <p:cxnSp>
        <p:nvCxnSpPr>
          <p:cNvPr id="7" name="Connettore 2 6">
            <a:extLst>
              <a:ext uri="{FF2B5EF4-FFF2-40B4-BE49-F238E27FC236}">
                <a16:creationId xmlns="" xmlns:a16="http://schemas.microsoft.com/office/drawing/2014/main" id="{00F51BBA-0EB6-4B85-9417-7DE27C5454EA}"/>
              </a:ext>
            </a:extLst>
          </p:cNvPr>
          <p:cNvCxnSpPr>
            <a:cxnSpLocks/>
          </p:cNvCxnSpPr>
          <p:nvPr/>
        </p:nvCxnSpPr>
        <p:spPr>
          <a:xfrm>
            <a:off x="2246936" y="4145170"/>
            <a:ext cx="3429882" cy="2988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74605BB5-14A1-4D0B-9B74-126637E91953}"/>
              </a:ext>
            </a:extLst>
          </p:cNvPr>
          <p:cNvCxnSpPr>
            <a:cxnSpLocks/>
          </p:cNvCxnSpPr>
          <p:nvPr/>
        </p:nvCxnSpPr>
        <p:spPr>
          <a:xfrm flipV="1">
            <a:off x="6863210" y="4160113"/>
            <a:ext cx="1357162" cy="1494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arentesi graffa aperta 9">
            <a:extLst>
              <a:ext uri="{FF2B5EF4-FFF2-40B4-BE49-F238E27FC236}">
                <a16:creationId xmlns="" xmlns:a16="http://schemas.microsoft.com/office/drawing/2014/main" id="{E5FA0EF5-8C8D-4433-BF33-C578649C23A6}"/>
              </a:ext>
            </a:extLst>
          </p:cNvPr>
          <p:cNvSpPr/>
          <p:nvPr/>
        </p:nvSpPr>
        <p:spPr>
          <a:xfrm rot="16200000" flipH="1">
            <a:off x="7209464" y="-615211"/>
            <a:ext cx="383434" cy="4786175"/>
          </a:xfrm>
          <a:prstGeom prst="leftBrace">
            <a:avLst>
              <a:gd name="adj1" fmla="val 8333"/>
              <a:gd name="adj2" fmla="val 506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Parentesi graffa aperta 10">
            <a:extLst>
              <a:ext uri="{FF2B5EF4-FFF2-40B4-BE49-F238E27FC236}">
                <a16:creationId xmlns="" xmlns:a16="http://schemas.microsoft.com/office/drawing/2014/main" id="{4EE810FB-C102-42AD-99A2-BC6379A5F891}"/>
              </a:ext>
            </a:extLst>
          </p:cNvPr>
          <p:cNvSpPr/>
          <p:nvPr/>
        </p:nvSpPr>
        <p:spPr>
          <a:xfrm rot="16200000">
            <a:off x="6031671" y="2245288"/>
            <a:ext cx="485035" cy="2532186"/>
          </a:xfrm>
          <a:prstGeom prst="leftBrace">
            <a:avLst>
              <a:gd name="adj1" fmla="val 8333"/>
              <a:gd name="adj2" fmla="val 48889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Parentesi graffa chiusa 12">
            <a:extLst>
              <a:ext uri="{FF2B5EF4-FFF2-40B4-BE49-F238E27FC236}">
                <a16:creationId xmlns="" xmlns:a16="http://schemas.microsoft.com/office/drawing/2014/main" id="{7BF8180F-F12F-43F3-AAAB-C7B0CE39BDC8}"/>
              </a:ext>
            </a:extLst>
          </p:cNvPr>
          <p:cNvSpPr/>
          <p:nvPr/>
        </p:nvSpPr>
        <p:spPr>
          <a:xfrm rot="5400000">
            <a:off x="8570723" y="2479669"/>
            <a:ext cx="415026" cy="1975789"/>
          </a:xfrm>
          <a:prstGeom prst="rightBrace">
            <a:avLst>
              <a:gd name="adj1" fmla="val 8333"/>
              <a:gd name="adj2" fmla="val 44984"/>
            </a:avLst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CasellaDiTesto 16">
            <a:extLst>
              <a:ext uri="{FF2B5EF4-FFF2-40B4-BE49-F238E27FC236}">
                <a16:creationId xmlns="" xmlns:a16="http://schemas.microsoft.com/office/drawing/2014/main" id="{E645F0C3-2050-478E-A92A-FD812C2AA851}"/>
              </a:ext>
            </a:extLst>
          </p:cNvPr>
          <p:cNvSpPr txBox="1"/>
          <p:nvPr/>
        </p:nvSpPr>
        <p:spPr>
          <a:xfrm>
            <a:off x="8312705" y="3937284"/>
            <a:ext cx="87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2y = 4</a:t>
            </a:r>
          </a:p>
        </p:txBody>
      </p:sp>
      <p:cxnSp>
        <p:nvCxnSpPr>
          <p:cNvPr id="12" name="Connettore 2 11">
            <a:extLst>
              <a:ext uri="{FF2B5EF4-FFF2-40B4-BE49-F238E27FC236}">
                <a16:creationId xmlns="" xmlns:a16="http://schemas.microsoft.com/office/drawing/2014/main" id="{15A81306-9F0F-4299-9F4A-49CF675F7B74}"/>
              </a:ext>
            </a:extLst>
          </p:cNvPr>
          <p:cNvCxnSpPr>
            <a:cxnSpLocks/>
            <a:stCxn id="17" idx="2"/>
          </p:cNvCxnSpPr>
          <p:nvPr/>
        </p:nvCxnSpPr>
        <p:spPr>
          <a:xfrm>
            <a:off x="8748153" y="4337394"/>
            <a:ext cx="0" cy="75511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sellaDiTesto 17">
            <a:extLst>
              <a:ext uri="{FF2B5EF4-FFF2-40B4-BE49-F238E27FC236}">
                <a16:creationId xmlns="" xmlns:a16="http://schemas.microsoft.com/office/drawing/2014/main" id="{C1CDC448-D9C2-4019-8A77-4FC67178D7B8}"/>
              </a:ext>
            </a:extLst>
          </p:cNvPr>
          <p:cNvSpPr txBox="1"/>
          <p:nvPr/>
        </p:nvSpPr>
        <p:spPr>
          <a:xfrm>
            <a:off x="8390587" y="5209224"/>
            <a:ext cx="8708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/>
              <a:t>y = 2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="" xmlns:a16="http://schemas.microsoft.com/office/drawing/2014/main" id="{DAF09AAC-39F9-4F2E-9A5D-57FFB99145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29267" y="4960376"/>
            <a:ext cx="1739499" cy="171640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="" xmlns:a16="http://schemas.microsoft.com/office/drawing/2014/main" id="{1E9493A5-DBFF-42FB-9E95-254D24DA366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6156" y="4937875"/>
            <a:ext cx="1762303" cy="1738910"/>
          </a:xfrm>
          <a:prstGeom prst="rect">
            <a:avLst/>
          </a:prstGeom>
        </p:spPr>
      </p:pic>
      <p:pic>
        <p:nvPicPr>
          <p:cNvPr id="20" name="Immagine 19">
            <a:extLst>
              <a:ext uri="{FF2B5EF4-FFF2-40B4-BE49-F238E27FC236}">
                <a16:creationId xmlns="" xmlns:a16="http://schemas.microsoft.com/office/drawing/2014/main" id="{48FF77F8-B0D3-4CE0-A5CD-F454C28BD58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5008094" y="2033906"/>
            <a:ext cx="1266093" cy="1234958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="" xmlns:a16="http://schemas.microsoft.com/office/drawing/2014/main" id="{989E2A20-C2AF-4BC4-A3D9-7C491A11B56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6" t="4514" r="9215" b="4970"/>
          <a:stretch/>
        </p:blipFill>
        <p:spPr>
          <a:xfrm>
            <a:off x="6274187" y="2033906"/>
            <a:ext cx="1266093" cy="1234958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="" xmlns:a16="http://schemas.microsoft.com/office/drawing/2014/main" id="{ABC06FCE-CD43-40A3-9BE8-BF7C22F2D3F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8478" y="2049688"/>
            <a:ext cx="987895" cy="1234800"/>
          </a:xfrm>
          <a:prstGeom prst="rect">
            <a:avLst/>
          </a:prstGeom>
        </p:spPr>
      </p:pic>
      <p:pic>
        <p:nvPicPr>
          <p:cNvPr id="23" name="Immagine 22">
            <a:extLst>
              <a:ext uri="{FF2B5EF4-FFF2-40B4-BE49-F238E27FC236}">
                <a16:creationId xmlns="" xmlns:a16="http://schemas.microsoft.com/office/drawing/2014/main" id="{3B484D2C-7210-4DE5-9AC1-AC82930F2C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6373" y="2049688"/>
            <a:ext cx="987895" cy="1234800"/>
          </a:xfrm>
          <a:prstGeom prst="rect">
            <a:avLst/>
          </a:prstGeom>
        </p:spPr>
      </p:pic>
      <p:cxnSp>
        <p:nvCxnSpPr>
          <p:cNvPr id="29" name="Connettore 1 28"/>
          <p:cNvCxnSpPr/>
          <p:nvPr/>
        </p:nvCxnSpPr>
        <p:spPr>
          <a:xfrm>
            <a:off x="2227006" y="3731342"/>
            <a:ext cx="58995" cy="442452"/>
          </a:xfrm>
          <a:prstGeom prst="line">
            <a:avLst/>
          </a:prstGeom>
          <a:ln w="6032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731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 animBg="1"/>
      <p:bldP spid="13" grpId="0" animBg="1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5A60266-9256-4E4F-862C-B4386C0CA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16743"/>
          </a:xfrm>
        </p:spPr>
        <p:txBody>
          <a:bodyPr/>
          <a:lstStyle/>
          <a:p>
            <a:r>
              <a:rPr lang="it-IT" dirty="0">
                <a:latin typeface="Bodoni MT" pitchFamily="18" charset="0"/>
              </a:rPr>
              <a:t>Conclusioni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0754A142-9C10-497F-BCD4-48236E5B3F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213" y="1179871"/>
            <a:ext cx="11243187" cy="533891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dirty="0" smtClean="0">
                <a:latin typeface="Bodoni MT" pitchFamily="18" charset="0"/>
              </a:rPr>
              <a:t>Con il metodo Singapore gli studenti, attraverso la risoluzione di problemi, sviluppano </a:t>
            </a:r>
            <a:r>
              <a:rPr lang="it-IT" u="sng" dirty="0" smtClean="0">
                <a:latin typeface="Bodoni MT" pitchFamily="18" charset="0"/>
              </a:rPr>
              <a:t>capacità di comprensione concettuale </a:t>
            </a:r>
            <a:r>
              <a:rPr lang="it-IT" dirty="0" smtClean="0">
                <a:latin typeface="Bodoni MT" pitchFamily="18" charset="0"/>
              </a:rPr>
              <a:t>e</a:t>
            </a:r>
            <a:r>
              <a:rPr lang="it-IT" u="sng" dirty="0" smtClean="0">
                <a:latin typeface="Bodoni MT" pitchFamily="18" charset="0"/>
              </a:rPr>
              <a:t> strategie operative procedurali.</a:t>
            </a:r>
          </a:p>
          <a:p>
            <a:pPr marL="0" indent="0">
              <a:buNone/>
            </a:pPr>
            <a:r>
              <a:rPr lang="it-IT" dirty="0" smtClean="0">
                <a:latin typeface="Bodoni MT" pitchFamily="18" charset="0"/>
              </a:rPr>
              <a:t>Il metodo favorisce l’apprendimento dei concetti e delle operazioni matematiche, anche nei </a:t>
            </a:r>
          </a:p>
          <a:p>
            <a:pPr marL="0" indent="0">
              <a:buNone/>
            </a:pPr>
            <a:r>
              <a:rPr lang="it-IT" smtClean="0">
                <a:latin typeface="Bodoni MT" pitchFamily="18" charset="0"/>
              </a:rPr>
              <a:t>ragazzi con difficoltà cognitive </a:t>
            </a:r>
          </a:p>
          <a:p>
            <a:pPr marL="0" indent="0">
              <a:buNone/>
            </a:pPr>
            <a:r>
              <a:rPr lang="it-IT" smtClean="0">
                <a:latin typeface="Bodoni MT" pitchFamily="18" charset="0"/>
              </a:rPr>
              <a:t>o </a:t>
            </a:r>
            <a:r>
              <a:rPr lang="it-IT" dirty="0" err="1" smtClean="0">
                <a:latin typeface="Bodoni MT" pitchFamily="18" charset="0"/>
              </a:rPr>
              <a:t>discalculia</a:t>
            </a:r>
            <a:r>
              <a:rPr lang="it-IT" dirty="0" smtClean="0">
                <a:latin typeface="Bodoni MT" pitchFamily="18" charset="0"/>
              </a:rPr>
              <a:t>.</a:t>
            </a:r>
          </a:p>
          <a:p>
            <a:pPr marL="0" indent="0">
              <a:buNone/>
            </a:pPr>
            <a:endParaRPr lang="it-IT" dirty="0" smtClean="0">
              <a:latin typeface="Bodoni MT" pitchFamily="18" charset="0"/>
            </a:endParaRPr>
          </a:p>
          <a:p>
            <a:pPr marL="0" indent="0">
              <a:buNone/>
            </a:pPr>
            <a:r>
              <a:rPr lang="it-IT" dirty="0" smtClean="0">
                <a:latin typeface="Bodoni MT" pitchFamily="18" charset="0"/>
              </a:rPr>
              <a:t>E aiuta anche ad apprezzare </a:t>
            </a:r>
          </a:p>
          <a:p>
            <a:pPr marL="0" indent="0">
              <a:buNone/>
            </a:pPr>
            <a:r>
              <a:rPr lang="it-IT" dirty="0" smtClean="0">
                <a:latin typeface="Bodoni MT" pitchFamily="18" charset="0"/>
              </a:rPr>
              <a:t>la matematica!!!</a:t>
            </a:r>
            <a:endParaRPr lang="it-IT" dirty="0">
              <a:latin typeface="Bodoni MT" pitchFamily="18" charset="0"/>
            </a:endParaRPr>
          </a:p>
        </p:txBody>
      </p:sp>
      <p:pic>
        <p:nvPicPr>
          <p:cNvPr id="4" name="Picture 2" descr="https://encrypted-tbn0.gstatic.com/images?q=tbn:ANd9GcQk_UA5EC9NdKvO5nHQ08w2EKggZfPqJ6BFGXle13PuL0VxDxU03w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59444" y="3510116"/>
            <a:ext cx="4306529" cy="31709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9564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1">
            <a:extLst>
              <a:ext uri="{FF2B5EF4-FFF2-40B4-BE49-F238E27FC236}">
                <a16:creationId xmlns="" xmlns:a16="http://schemas.microsoft.com/office/drawing/2014/main" id="{1DBA757D-F822-4D35-B221-5850323FCB41}"/>
              </a:ext>
            </a:extLst>
          </p:cNvPr>
          <p:cNvSpPr>
            <a:spLocks noGrp="1"/>
          </p:cNvSpPr>
          <p:nvPr/>
        </p:nvSpPr>
        <p:spPr>
          <a:xfrm>
            <a:off x="713508" y="0"/>
            <a:ext cx="10515600" cy="12831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it-IT" dirty="0">
                <a:latin typeface="Bodoni MT" pitchFamily="18" charset="0"/>
              </a:rPr>
              <a:t>Il metodo Singapore</a:t>
            </a:r>
          </a:p>
        </p:txBody>
      </p:sp>
      <p:sp>
        <p:nvSpPr>
          <p:cNvPr id="9" name="Segnaposto contenuto 2">
            <a:extLst>
              <a:ext uri="{FF2B5EF4-FFF2-40B4-BE49-F238E27FC236}">
                <a16:creationId xmlns="" xmlns:a16="http://schemas.microsoft.com/office/drawing/2014/main" id="{0BACADA4-2D16-46B0-ABB6-514C734A25D8}"/>
              </a:ext>
            </a:extLst>
          </p:cNvPr>
          <p:cNvSpPr>
            <a:spLocks noGrp="1"/>
          </p:cNvSpPr>
          <p:nvPr/>
        </p:nvSpPr>
        <p:spPr>
          <a:xfrm>
            <a:off x="387927" y="1091381"/>
            <a:ext cx="11416146" cy="5243537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</a:pPr>
            <a:r>
              <a:rPr lang="it-IT" dirty="0">
                <a:latin typeface="Bodoni MT" pitchFamily="18" charset="0"/>
              </a:rPr>
              <a:t> È una tecnica di insegnamento della matematica messa a punto nel 1982 dal  CDIS (</a:t>
            </a:r>
            <a:r>
              <a:rPr lang="it-IT" i="1" dirty="0">
                <a:latin typeface="Bodoni MT" pitchFamily="18" charset="0"/>
              </a:rPr>
              <a:t>Curriculum Development </a:t>
            </a:r>
            <a:r>
              <a:rPr lang="it-IT" i="1" dirty="0" err="1">
                <a:latin typeface="Bodoni MT" pitchFamily="18" charset="0"/>
              </a:rPr>
              <a:t>Institute</a:t>
            </a:r>
            <a:r>
              <a:rPr lang="it-IT" i="1" dirty="0">
                <a:latin typeface="Bodoni MT" pitchFamily="18" charset="0"/>
              </a:rPr>
              <a:t> of Singapore</a:t>
            </a:r>
            <a:r>
              <a:rPr lang="it-IT" dirty="0">
                <a:latin typeface="Bodoni MT" pitchFamily="18" charset="0"/>
              </a:rPr>
              <a:t>), su indicazione del ministero dell’Istruzione di Singapore.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</a:pPr>
            <a:endParaRPr lang="it-IT" dirty="0">
              <a:latin typeface="Bodoni MT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it-IT" dirty="0">
                <a:latin typeface="Bodoni MT" pitchFamily="18" charset="0"/>
              </a:rPr>
              <a:t>Prima di allora i testi per l’insegnamento della materia venivano importati da altre nazioni.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it-IT" dirty="0" smtClean="0">
                <a:latin typeface="Bodoni MT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it-IT" dirty="0" smtClean="0">
                <a:latin typeface="Bodoni MT" pitchFamily="18" charset="0"/>
              </a:rPr>
              <a:t>Dopo </a:t>
            </a:r>
            <a:r>
              <a:rPr lang="it-IT" dirty="0">
                <a:latin typeface="Bodoni MT" pitchFamily="18" charset="0"/>
              </a:rPr>
              <a:t>dieci anni, nel 1992, si effettuò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it-IT" dirty="0" smtClean="0">
                <a:latin typeface="Bodoni MT" pitchFamily="18" charset="0"/>
              </a:rPr>
              <a:t>una </a:t>
            </a:r>
            <a:r>
              <a:rPr lang="it-IT" dirty="0">
                <a:latin typeface="Bodoni MT" pitchFamily="18" charset="0"/>
              </a:rPr>
              <a:t>profonda revisione e un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it-IT" dirty="0" smtClean="0">
                <a:latin typeface="Bodoni MT" pitchFamily="18" charset="0"/>
              </a:rPr>
              <a:t>approfondimento </a:t>
            </a:r>
            <a:r>
              <a:rPr lang="it-IT" dirty="0">
                <a:latin typeface="Bodoni MT" pitchFamily="18" charset="0"/>
              </a:rPr>
              <a:t>del libro di testo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it-IT" dirty="0" smtClean="0">
                <a:latin typeface="Bodoni MT" pitchFamily="18" charset="0"/>
              </a:rPr>
              <a:t>di </a:t>
            </a:r>
            <a:r>
              <a:rPr lang="it-IT" dirty="0">
                <a:latin typeface="Bodoni MT" pitchFamily="18" charset="0"/>
              </a:rPr>
              <a:t>riferimento, che divenne la versione </a:t>
            </a:r>
            <a:endParaRPr lang="it-IT" dirty="0" smtClean="0">
              <a:latin typeface="Bodoni MT" pitchFamily="18" charset="0"/>
            </a:endParaRPr>
          </a:p>
          <a:p>
            <a:pPr algn="just">
              <a:spcBef>
                <a:spcPts val="600"/>
              </a:spcBef>
              <a:buNone/>
            </a:pPr>
            <a:r>
              <a:rPr lang="it-IT" dirty="0" smtClean="0">
                <a:latin typeface="Bodoni MT" pitchFamily="18" charset="0"/>
              </a:rPr>
              <a:t>definitiva </a:t>
            </a:r>
            <a:r>
              <a:rPr lang="it-IT" dirty="0">
                <a:latin typeface="Bodoni MT" pitchFamily="18" charset="0"/>
              </a:rPr>
              <a:t>del metodo, applicata a tutt’oggi. </a:t>
            </a:r>
          </a:p>
          <a:p>
            <a:endParaRPr lang="it-IT" dirty="0"/>
          </a:p>
          <a:p>
            <a:pPr>
              <a:buNone/>
            </a:pPr>
            <a:endParaRPr lang="it-IT" dirty="0"/>
          </a:p>
          <a:p>
            <a:pPr>
              <a:buNone/>
            </a:pP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pic>
        <p:nvPicPr>
          <p:cNvPr id="4" name="Picture 2" descr="C:\Users\Pc Costanza\AppData\Local\Microsoft\Windows\Temporary Internet Files\Content.IE5\IB1OBDM4\singapore-map-nice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6094" y="3362632"/>
            <a:ext cx="4774345" cy="32446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11854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F0819BA1-8A0A-4A80-B967-93EC53533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973395"/>
          </a:xfrm>
        </p:spPr>
        <p:txBody>
          <a:bodyPr>
            <a:normAutofit/>
          </a:bodyPr>
          <a:lstStyle/>
          <a:p>
            <a:r>
              <a:rPr lang="it-IT" dirty="0">
                <a:latin typeface="Bodoni MT" pitchFamily="18" charset="0"/>
              </a:rPr>
              <a:t>Il metodo Singapore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220B0748-2409-4D86-A8C0-7639B753BC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458" y="914400"/>
            <a:ext cx="11198942" cy="5211765"/>
          </a:xfrm>
        </p:spPr>
        <p:txBody>
          <a:bodyPr/>
          <a:lstStyle/>
          <a:p>
            <a:r>
              <a:rPr lang="it-IT" dirty="0">
                <a:latin typeface="Bodoni MT" pitchFamily="18" charset="0"/>
              </a:rPr>
              <a:t>Il risultato dell’applicazione di questo metodo fu strabiliante: Singapore passò in soli dieci anni dal sedicesimo al primo posto nei risultati dei test comparativi internazionali. </a:t>
            </a:r>
            <a:endParaRPr lang="it-IT" dirty="0" smtClean="0">
              <a:latin typeface="Bodoni MT" pitchFamily="18" charset="0"/>
            </a:endParaRPr>
          </a:p>
          <a:p>
            <a:pPr algn="ctr">
              <a:buNone/>
            </a:pPr>
            <a:r>
              <a:rPr lang="it-IT" dirty="0" smtClean="0">
                <a:latin typeface="Bodoni MT" pitchFamily="18" charset="0"/>
              </a:rPr>
              <a:t>          Perché </a:t>
            </a:r>
            <a:r>
              <a:rPr lang="it-IT" dirty="0">
                <a:latin typeface="Bodoni MT" pitchFamily="18" charset="0"/>
              </a:rPr>
              <a:t>funziona così bene?</a:t>
            </a:r>
          </a:p>
          <a:p>
            <a:endParaRPr lang="it-IT" dirty="0"/>
          </a:p>
        </p:txBody>
      </p:sp>
      <p:pic>
        <p:nvPicPr>
          <p:cNvPr id="4" name="Picture 6" descr="C:\Users\Pc Costanza\AppData\Local\Microsoft\Windows\Temporary Internet Files\Content.IE5\3WPEQ2UU\dubbio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45283" y="3055386"/>
            <a:ext cx="3610744" cy="35813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35150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contenuto 2">
            <a:extLst>
              <a:ext uri="{FF2B5EF4-FFF2-40B4-BE49-F238E27FC236}">
                <a16:creationId xmlns="" xmlns:a16="http://schemas.microsoft.com/office/drawing/2014/main" id="{31258A04-BE22-4D27-97F3-AEDEDBD7AC88}"/>
              </a:ext>
            </a:extLst>
          </p:cNvPr>
          <p:cNvSpPr>
            <a:spLocks noGrp="1"/>
          </p:cNvSpPr>
          <p:nvPr/>
        </p:nvSpPr>
        <p:spPr>
          <a:xfrm>
            <a:off x="290945" y="360219"/>
            <a:ext cx="11610110" cy="6137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None/>
            </a:pPr>
            <a:endParaRPr lang="it-IT" dirty="0"/>
          </a:p>
          <a:p>
            <a:pPr algn="just"/>
            <a:r>
              <a:rPr lang="it-IT" sz="3200" dirty="0">
                <a:latin typeface="Bodoni MT" pitchFamily="18" charset="0"/>
              </a:rPr>
              <a:t>La comunicazione del processo logico non passa attraverso il linguaggio verbale: è rappresentata direttamente in un linguaggio matematico, ancorché semplificato, ed è tradotto in una </a:t>
            </a:r>
            <a:r>
              <a:rPr lang="it-IT" sz="3200" i="1" dirty="0">
                <a:latin typeface="Bodoni MT" pitchFamily="18" charset="0"/>
              </a:rPr>
              <a:t>rappresentazione grafica</a:t>
            </a:r>
            <a:r>
              <a:rPr lang="it-IT" sz="3200" i="1" dirty="0" smtClean="0">
                <a:latin typeface="Bodoni MT" pitchFamily="18" charset="0"/>
              </a:rPr>
              <a:t>.</a:t>
            </a:r>
          </a:p>
          <a:p>
            <a:pPr algn="just">
              <a:buNone/>
            </a:pPr>
            <a:endParaRPr lang="it-IT" sz="3200" i="1" dirty="0">
              <a:latin typeface="Bodoni MT" pitchFamily="18" charset="0"/>
            </a:endParaRPr>
          </a:p>
          <a:p>
            <a:pPr algn="just"/>
            <a:r>
              <a:rPr lang="it-IT" sz="3200" dirty="0">
                <a:latin typeface="Bodoni MT" pitchFamily="18" charset="0"/>
              </a:rPr>
              <a:t>Utilizza una </a:t>
            </a:r>
            <a:r>
              <a:rPr lang="it-IT" sz="3200" i="1" dirty="0">
                <a:latin typeface="Bodoni MT" pitchFamily="18" charset="0"/>
              </a:rPr>
              <a:t>rappresentazione simbolica del concetto matematico </a:t>
            </a:r>
            <a:r>
              <a:rPr lang="it-IT" sz="3200" dirty="0">
                <a:latin typeface="Bodoni MT" pitchFamily="18" charset="0"/>
              </a:rPr>
              <a:t>che fa da ponte tra l’esperienza matematica concreta e la rappresentazione astratta. Il modello grafico più di frequente è il “</a:t>
            </a:r>
            <a:r>
              <a:rPr lang="it-IT" sz="3200" i="1" dirty="0">
                <a:latin typeface="Bodoni MT" pitchFamily="18" charset="0"/>
              </a:rPr>
              <a:t>bar modeling</a:t>
            </a:r>
            <a:r>
              <a:rPr lang="it-IT" sz="3200" dirty="0">
                <a:latin typeface="Bodoni MT" pitchFamily="18" charset="0"/>
              </a:rPr>
              <a:t>” (modello della barra).</a:t>
            </a:r>
          </a:p>
        </p:txBody>
      </p:sp>
    </p:spTree>
    <p:extLst>
      <p:ext uri="{BB962C8B-B14F-4D97-AF65-F5344CB8AC3E}">
        <p14:creationId xmlns:p14="http://schemas.microsoft.com/office/powerpoint/2010/main" val="2010009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AA75A6C5-875D-477D-9ED6-7489E8FACF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492369"/>
            <a:ext cx="11216640" cy="5633795"/>
          </a:xfrm>
        </p:spPr>
        <p:txBody>
          <a:bodyPr>
            <a:normAutofit/>
          </a:bodyPr>
          <a:lstStyle/>
          <a:p>
            <a:r>
              <a:rPr lang="it-IT" dirty="0">
                <a:latin typeface="Bodoni MT" pitchFamily="18" charset="0"/>
              </a:rPr>
              <a:t>Efficacia garantita dalla capacità grafica di rappresentare in modo completo, istantaneo e intuitivo le informazioni che chi è chiamato a risolvere il problema ha a disposizione.</a:t>
            </a:r>
          </a:p>
          <a:p>
            <a:endParaRPr lang="it-IT" dirty="0">
              <a:latin typeface="Bodoni MT" pitchFamily="18" charset="0"/>
            </a:endParaRPr>
          </a:p>
          <a:p>
            <a:r>
              <a:rPr lang="it-IT" dirty="0">
                <a:latin typeface="Bodoni MT" pitchFamily="18" charset="0"/>
              </a:rPr>
              <a:t>Flessibilità: insegna è una filosofia di rappresentazione del concetto matematico con cui articolare problemi complessi e di diversa natura adattando di volta in volta la rappresentazione grafica al caso in esame (utilizzo di più barre, suddivisione delle barre in sotto porzioni, confronto tra barre diverse).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54417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10A9A900-23C5-45FD-9A23-3B1BEB6529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doni MT" pitchFamily="18" charset="0"/>
              </a:rPr>
              <a:t>Un esempio: sistemi di primo grado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26693BBD-04B9-43F4-9D94-2FA30D0F81F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it-IT" dirty="0"/>
                  <a:t>Prendiamo un problema risolvibile con sistema di primo grado:</a:t>
                </a:r>
              </a:p>
              <a:p>
                <a:r>
                  <a:rPr lang="it-IT" dirty="0"/>
                  <a:t>Camilla e Claudio hanno 60 € in tutto. Camilla e Costanza insieme hanno 150 €. Se Costanza ha tre volte i soldi di Claudio, quanti soldi ha Camilla?</a:t>
                </a:r>
              </a:p>
              <a:p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it-IT" dirty="0"/>
                  <a:t>						</a:t>
                </a:r>
              </a:p>
              <a:p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6693BBD-04B9-43F4-9D94-2FA30D0F81F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l="-1278" t="-1752" r="-611"/>
                </a:stretch>
              </a:blipFill>
            </p:spPr>
            <p:txBody>
              <a:bodyPr/>
              <a:lstStyle/>
              <a:p>
                <a:r>
                  <a:rPr lang="it-IT" dirty="0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tangolo 3">
            <a:extLst>
              <a:ext uri="{FF2B5EF4-FFF2-40B4-BE49-F238E27FC236}">
                <a16:creationId xmlns="" xmlns:a16="http://schemas.microsoft.com/office/drawing/2014/main" id="{39338AC1-990A-4F05-83AF-CB0BCC857CD2}"/>
              </a:ext>
            </a:extLst>
          </p:cNvPr>
          <p:cNvSpPr/>
          <p:nvPr/>
        </p:nvSpPr>
        <p:spPr>
          <a:xfrm>
            <a:off x="7666891" y="3879166"/>
            <a:ext cx="2912013" cy="1828799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200" dirty="0"/>
              <a:t>Camilla = x</a:t>
            </a:r>
          </a:p>
          <a:p>
            <a:pPr algn="ctr"/>
            <a:r>
              <a:rPr lang="it-IT" sz="3200" dirty="0"/>
              <a:t>Claudio = y</a:t>
            </a:r>
          </a:p>
          <a:p>
            <a:pPr algn="ctr"/>
            <a:r>
              <a:rPr lang="it-IT" sz="3200" dirty="0"/>
              <a:t>Costanza = z</a:t>
            </a:r>
          </a:p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92443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B7F6414-2E8E-4B29-8BC9-E322142F2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doni MT" pitchFamily="18" charset="0"/>
              </a:rPr>
              <a:t>Soluzione con metodo tradizionale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4602C785-64FB-48AE-BA4B-E66EEBFF6E1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it-IT" dirty="0"/>
                  <a:t>	Camilla (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it-IT" dirty="0"/>
                  <a:t>) e Claudio (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) hanno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60</m:t>
                    </m:r>
                  </m:oMath>
                </a14:m>
                <a:r>
                  <a:rPr lang="it-IT" dirty="0"/>
                  <a:t> € in tutto</a:t>
                </a:r>
              </a:p>
              <a:p>
                <a14:m>
                  <m:oMath xmlns:m="http://schemas.openxmlformats.org/officeDocument/2006/math">
                    <m:r>
                      <a:rPr lang="it-IT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b="0" i="1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it-IT" dirty="0"/>
                  <a:t>	Camilla e Costanza (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𝑧</m:t>
                    </m:r>
                  </m:oMath>
                </a14:m>
                <a:r>
                  <a:rPr lang="it-IT" dirty="0"/>
                  <a:t>) insieme hanno </a:t>
                </a:r>
                <a14:m>
                  <m:oMath xmlns:m="http://schemas.openxmlformats.org/officeDocument/2006/math">
                    <m:r>
                      <a:rPr lang="it-IT" i="1" dirty="0" smtClean="0">
                        <a:latin typeface="Cambria Math" panose="02040503050406030204" pitchFamily="18" charset="0"/>
                      </a:rPr>
                      <m:t>150</m:t>
                    </m:r>
                  </m:oMath>
                </a14:m>
                <a:r>
                  <a:rPr lang="it-IT" dirty="0"/>
                  <a:t> €</a:t>
                </a:r>
              </a:p>
              <a:p>
                <a14:m>
                  <m:oMath xmlns:m="http://schemas.openxmlformats.org/officeDocument/2006/math">
                    <m:r>
                      <a:rPr lang="it-IT" b="0" i="1" dirty="0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it-IT" i="1" dirty="0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it-IT" dirty="0"/>
                  <a:t>		Costanza ha tre volte i soldi di Claudio</a:t>
                </a:r>
              </a:p>
              <a:p>
                <a:endParaRPr lang="it-IT" dirty="0"/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4602C785-64FB-48AE-BA4B-E66EEBFF6E1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 cstate="print"/>
                <a:stretch>
                  <a:fillRect t="-1617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C93B6BE8-E9B6-4120-8C4B-645ABA73EAE2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10486" y="3429000"/>
            <a:ext cx="4446016" cy="309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022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C7E389E-5CD0-4A17-8527-3FF5161C99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latin typeface="Bodoni MT" pitchFamily="18" charset="0"/>
              </a:rPr>
              <a:t>Procediamo con le sostituzioni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egnaposto contenuto 2">
                <a:extLst>
                  <a:ext uri="{FF2B5EF4-FFF2-40B4-BE49-F238E27FC236}">
                    <a16:creationId xmlns:a16="http://schemas.microsoft.com/office/drawing/2014/main" xmlns="" id="{C060E1F2-0230-4F89-81FA-DF44C4951EB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4113628" cy="4351338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it-IT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it-IT" i="1" smtClean="0">
                        <a:latin typeface="Cambria Math" panose="02040503050406030204" pitchFamily="18" charset="0"/>
                      </a:rPr>
                      <m:t>=60</m:t>
                    </m:r>
                  </m:oMath>
                </a14:m>
                <a:r>
                  <a:rPr lang="it-IT" dirty="0"/>
                  <a:t>	</a:t>
                </a:r>
              </a:p>
              <a:p>
                <a14:m>
                  <m:oMath xmlns:m="http://schemas.openxmlformats.org/officeDocument/2006/math">
                    <m:r>
                      <a:rPr lang="it-IT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>
                        <a:latin typeface="Cambria Math" panose="02040503050406030204" pitchFamily="18" charset="0"/>
                      </a:rPr>
                      <m:t>=150</m:t>
                    </m:r>
                    <m:r>
                      <m:rPr>
                        <m:nor/>
                      </m:rPr>
                      <a:rPr lang="it-IT" dirty="0"/>
                      <m:t>	</m:t>
                    </m:r>
                  </m:oMath>
                </a14:m>
                <a:endParaRPr lang="it-IT" dirty="0"/>
              </a:p>
              <a:p>
                <a14:m>
                  <m:oMath xmlns:m="http://schemas.openxmlformats.org/officeDocument/2006/math">
                    <m:r>
                      <a:rPr lang="it-IT" i="1" dirty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=3</m:t>
                    </m:r>
                    <m:r>
                      <a:rPr lang="it-IT" i="1" dirty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lang="it-IT" dirty="0">
                  <a:sym typeface="Wingdings" panose="05000000000000000000" pitchFamily="2" charset="2"/>
                </a:endParaRPr>
              </a:p>
              <a:p>
                <a:endParaRPr lang="it-IT" dirty="0">
                  <a:sym typeface="Wingdings" panose="05000000000000000000" pitchFamily="2" charset="2"/>
                </a:endParaRPr>
              </a:p>
            </p:txBody>
          </p:sp>
        </mc:Choice>
        <mc:Fallback xmlns="">
          <p:sp>
            <p:nvSpPr>
              <p:cNvPr id="3" name="Segnaposto contenuto 2">
                <a:extLst>
                  <a:ext uri="{FF2B5EF4-FFF2-40B4-BE49-F238E27FC236}">
                    <a16:creationId xmlns:a14="http://schemas.microsoft.com/office/drawing/2010/main" xmlns="" xmlns:a16="http://schemas.microsoft.com/office/drawing/2014/main" id="{C060E1F2-0230-4F89-81FA-DF44C4951EB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4113628" cy="4351338"/>
              </a:xfrm>
              <a:blipFill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xmlns="" id="{E5D88D8C-B0C4-45A7-BA36-A9F797C33BBF}"/>
                  </a:ext>
                </a:extLst>
              </p:cNvPr>
              <p:cNvSpPr txBox="1"/>
              <p:nvPr/>
            </p:nvSpPr>
            <p:spPr>
              <a:xfrm>
                <a:off x="4867423" y="1825625"/>
                <a:ext cx="6486377" cy="46474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800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it-IT" sz="2800" i="0" smtClean="0">
                        <a:latin typeface="Cambria Math" panose="02040503050406030204" pitchFamily="18" charset="0"/>
                      </a:rPr>
                      <m:t>=60 →</m:t>
                    </m:r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it-IT" sz="2800" i="0" smtClean="0">
                        <a:latin typeface="Cambria Math" panose="02040503050406030204" pitchFamily="18" charset="0"/>
                      </a:rPr>
                      <m:t>=60−</m:t>
                    </m:r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800" b="0" i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it-IT" sz="2800" dirty="0">
                  <a:latin typeface="Cambria Math" panose="02040503050406030204" pitchFamily="18" charset="0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it-IT" sz="2800" i="0" smtClean="0">
                        <a:latin typeface="Cambria Math" panose="02040503050406030204" pitchFamily="18" charset="0"/>
                      </a:rPr>
                      <m:t>+3</m:t>
                    </m:r>
                    <m:r>
                      <m:rPr>
                        <m:sty m:val="p"/>
                      </m:rPr>
                      <a:rPr lang="it-IT" sz="2800" i="0" smtClean="0">
                        <a:latin typeface="Cambria Math" panose="02040503050406030204" pitchFamily="18" charset="0"/>
                      </a:rPr>
                      <m:t>y</m:t>
                    </m:r>
                    <m:r>
                      <a:rPr lang="it-IT" sz="2800" i="0" smtClean="0">
                        <a:latin typeface="Cambria Math" panose="02040503050406030204" pitchFamily="18" charset="0"/>
                      </a:rPr>
                      <m:t>=150</m:t>
                    </m:r>
                  </m:oMath>
                </a14:m>
                <a:r>
                  <a:rPr lang="it-IT" sz="2800" dirty="0"/>
                  <a:t> </a:t>
                </a: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i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+3</m:t>
                    </m:r>
                    <m:d>
                      <m:dPr>
                        <m:ctrlPr>
                          <a:rPr lang="it-IT" sz="2800" i="1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</m:ctrlPr>
                      </m:dPr>
                      <m:e>
                        <m:r>
                          <a:rPr lang="it-IT" sz="280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60−</m:t>
                        </m:r>
                        <m:r>
                          <m:rPr>
                            <m:sty m:val="p"/>
                          </m:rPr>
                          <a:rPr lang="it-IT" sz="2800" i="0">
                            <a:latin typeface="Cambria Math" panose="02040503050406030204" pitchFamily="18" charset="0"/>
                            <a:sym typeface="Wingdings" panose="05000000000000000000" pitchFamily="2" charset="2"/>
                          </a:rPr>
                          <m:t>x</m:t>
                        </m:r>
                      </m:e>
                    </m:d>
                    <m:r>
                      <a:rPr lang="it-IT" sz="2800" i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</m:t>
                    </m:r>
                  </m:oMath>
                </a14:m>
                <a:endParaRPr lang="it-IT" sz="2800" dirty="0">
                  <a:solidFill>
                    <a:srgbClr val="00B050"/>
                  </a:solidFill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it-IT" sz="2800" b="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+180−3</m:t>
                    </m:r>
                    <m:r>
                      <m:rPr>
                        <m:sty m:val="p"/>
                      </m:rP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=150</m:t>
                    </m:r>
                  </m:oMath>
                </a14:m>
                <a:endParaRPr lang="it-IT" sz="280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arenR"/>
                </a:pPr>
                <a14:m>
                  <m:oMath xmlns:m="http://schemas.openxmlformats.org/officeDocument/2006/math">
                    <m:r>
                      <a:rPr lang="it-IT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−2</m:t>
                    </m:r>
                    <m:r>
                      <m:rPr>
                        <m:sty m:val="p"/>
                      </m:rPr>
                      <a:rPr lang="it-IT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b="0" i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=−180+150 </m:t>
                    </m:r>
                  </m:oMath>
                </a14:m>
                <a:endParaRPr lang="it-IT" sz="280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it-IT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m:rPr>
                        <m:sty m:val="p"/>
                      </m:rP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=180−150</m:t>
                    </m:r>
                  </m:oMath>
                </a14:m>
                <a:endParaRPr lang="it-IT" sz="2800" dirty="0">
                  <a:latin typeface="Cambria Math" panose="02040503050406030204" pitchFamily="18" charset="0"/>
                  <a:sym typeface="Wingdings" panose="05000000000000000000" pitchFamily="2" charset="2"/>
                </a:endParaRPr>
              </a:p>
              <a:p>
                <a:pPr marL="514350" indent="-514350">
                  <a:buFont typeface="+mj-lt"/>
                  <a:buAutoNum type="arabicParenR"/>
                </a:pPr>
                <a:r>
                  <a:rPr lang="it-IT" sz="2800" dirty="0">
                    <a:sym typeface="Wingdings" panose="05000000000000000000" pitchFamily="2" charset="2"/>
                  </a:rPr>
                  <a:t> </a:t>
                </a:r>
                <a14:m>
                  <m:oMath xmlns:m="http://schemas.openxmlformats.org/officeDocument/2006/math"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2</m:t>
                    </m:r>
                    <m:r>
                      <m:rPr>
                        <m:sty m:val="p"/>
                      </m:rP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=30→ </m:t>
                    </m:r>
                    <m:r>
                      <m:rPr>
                        <m:sty m:val="p"/>
                      </m:rP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x</m:t>
                    </m:r>
                    <m:r>
                      <a:rPr lang="it-IT" sz="2800" i="0" dirty="0" smtClean="0">
                        <a:latin typeface="Cambria Math" panose="02040503050406030204" pitchFamily="18" charset="0"/>
                        <a:sym typeface="Wingdings" panose="05000000000000000000" pitchFamily="2" charset="2"/>
                      </a:rPr>
                      <m:t>=15</m:t>
                    </m:r>
                  </m:oMath>
                </a14:m>
                <a:endParaRPr lang="it-IT" sz="2800" dirty="0">
                  <a:sym typeface="Wingdings" panose="05000000000000000000" pitchFamily="2" charset="2"/>
                </a:endParaRPr>
              </a:p>
              <a:p>
                <a:pPr>
                  <a:buFont typeface="Wingdings" panose="05000000000000000000" pitchFamily="2" charset="2"/>
                  <a:buChar char="ü"/>
                </a:pPr>
                <a:endParaRPr lang="it-IT" sz="2800" dirty="0">
                  <a:sym typeface="Wingdings" panose="05000000000000000000" pitchFamily="2" charset="2"/>
                </a:endParaRPr>
              </a:p>
              <a:p>
                <a:r>
                  <a:rPr lang="it-IT" sz="3600" dirty="0">
                    <a:solidFill>
                      <a:srgbClr val="C00000"/>
                    </a:solidFill>
                  </a:rPr>
                  <a:t>Sette passaggi per trovare la prima incognita!!!</a:t>
                </a:r>
              </a:p>
            </p:txBody>
          </p:sp>
        </mc:Choice>
        <mc:Fallback xmlns="">
          <p:sp>
            <p:nvSpPr>
              <p:cNvPr id="4" name="CasellaDiTesto 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5D88D8C-B0C4-45A7-BA36-A9F797C33B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7423" y="1825625"/>
                <a:ext cx="6486377" cy="4647426"/>
              </a:xfrm>
              <a:prstGeom prst="rect">
                <a:avLst/>
              </a:prstGeom>
              <a:blipFill>
                <a:blip r:embed="rId3" cstate="print"/>
                <a:stretch>
                  <a:fillRect l="-2817" b="-3932"/>
                </a:stretch>
              </a:blipFill>
            </p:spPr>
            <p:txBody>
              <a:bodyPr/>
              <a:lstStyle/>
              <a:p>
                <a:r>
                  <a:rPr lang="it-IT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magine 5">
            <a:extLst>
              <a:ext uri="{FF2B5EF4-FFF2-40B4-BE49-F238E27FC236}">
                <a16:creationId xmlns="" xmlns:a16="http://schemas.microsoft.com/office/drawing/2014/main" id="{F35CEFDB-35B5-4580-9962-5254CB447677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175823" y="3707691"/>
            <a:ext cx="2875671" cy="287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725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73C5EBF6-94B0-43C4-B470-EDD69199E0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858" y="0"/>
            <a:ext cx="10972800" cy="1143000"/>
          </a:xfrm>
        </p:spPr>
        <p:txBody>
          <a:bodyPr/>
          <a:lstStyle/>
          <a:p>
            <a:r>
              <a:rPr lang="it-IT" dirty="0">
                <a:latin typeface="Bodoni MT" pitchFamily="18" charset="0"/>
              </a:rPr>
              <a:t>Ora con il metodo Singapore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7CC15368-3B60-41F8-BBB2-92A8EA12AF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935" y="1262839"/>
            <a:ext cx="11020952" cy="4698320"/>
          </a:xfrm>
          <a:effectLst>
            <a:outerShdw sx="1000" sy="1000" algn="ctr" rotWithShape="0">
              <a:srgbClr val="000000">
                <a:alpha val="0"/>
              </a:srgbClr>
            </a:outerShdw>
          </a:effectLst>
        </p:spPr>
        <p:txBody>
          <a:bodyPr>
            <a:normAutofit/>
          </a:bodyPr>
          <a:lstStyle/>
          <a:p>
            <a:r>
              <a:rPr lang="it-IT" sz="2800" dirty="0">
                <a:solidFill>
                  <a:srgbClr val="0070C0"/>
                </a:solidFill>
                <a:latin typeface="Bodoni MT" pitchFamily="18" charset="0"/>
              </a:rPr>
              <a:t>Camilla</a:t>
            </a:r>
            <a:r>
              <a:rPr lang="it-IT" sz="2800" dirty="0">
                <a:latin typeface="Bodoni MT" pitchFamily="18" charset="0"/>
              </a:rPr>
              <a:t> e </a:t>
            </a:r>
            <a:r>
              <a:rPr lang="it-IT" sz="2800" dirty="0">
                <a:solidFill>
                  <a:srgbClr val="FF0000"/>
                </a:solidFill>
                <a:latin typeface="Bodoni MT" pitchFamily="18" charset="0"/>
              </a:rPr>
              <a:t>Claudio</a:t>
            </a:r>
            <a:r>
              <a:rPr lang="it-IT" sz="2800" dirty="0">
                <a:latin typeface="Bodoni MT" pitchFamily="18" charset="0"/>
              </a:rPr>
              <a:t> hanno 60 € in tutto. </a:t>
            </a:r>
            <a:r>
              <a:rPr lang="it-IT" sz="2800" dirty="0">
                <a:solidFill>
                  <a:srgbClr val="0070C0"/>
                </a:solidFill>
                <a:latin typeface="Bodoni MT" pitchFamily="18" charset="0"/>
              </a:rPr>
              <a:t>Camilla</a:t>
            </a:r>
            <a:r>
              <a:rPr lang="it-IT" sz="2800" dirty="0">
                <a:latin typeface="Bodoni MT" pitchFamily="18" charset="0"/>
              </a:rPr>
              <a:t> e </a:t>
            </a:r>
            <a:r>
              <a:rPr lang="it-IT" sz="2800" dirty="0">
                <a:solidFill>
                  <a:srgbClr val="00B050"/>
                </a:solidFill>
                <a:latin typeface="Bodoni MT" pitchFamily="18" charset="0"/>
              </a:rPr>
              <a:t>Costanza</a:t>
            </a:r>
            <a:r>
              <a:rPr lang="it-IT" sz="2800" dirty="0">
                <a:latin typeface="Bodoni MT" pitchFamily="18" charset="0"/>
              </a:rPr>
              <a:t> insieme hanno 150 €. Se </a:t>
            </a:r>
            <a:r>
              <a:rPr lang="it-IT" sz="2800" dirty="0">
                <a:solidFill>
                  <a:srgbClr val="00B050"/>
                </a:solidFill>
                <a:latin typeface="Bodoni MT" pitchFamily="18" charset="0"/>
              </a:rPr>
              <a:t>Costanza</a:t>
            </a:r>
            <a:r>
              <a:rPr lang="it-IT" sz="2800" dirty="0">
                <a:latin typeface="Bodoni MT" pitchFamily="18" charset="0"/>
              </a:rPr>
              <a:t> ha tre volte i soldi di </a:t>
            </a:r>
            <a:r>
              <a:rPr lang="it-IT" sz="2800" dirty="0">
                <a:solidFill>
                  <a:srgbClr val="FF0000"/>
                </a:solidFill>
                <a:latin typeface="Bodoni MT" pitchFamily="18" charset="0"/>
              </a:rPr>
              <a:t>Claudio</a:t>
            </a:r>
            <a:r>
              <a:rPr lang="it-IT" sz="2800" dirty="0">
                <a:latin typeface="Bodoni MT" pitchFamily="18" charset="0"/>
              </a:rPr>
              <a:t>, quanti soldi ha Camilla?</a:t>
            </a:r>
          </a:p>
          <a:p>
            <a:endParaRPr lang="it-IT" dirty="0"/>
          </a:p>
          <a:p>
            <a:pPr marL="0" indent="0">
              <a:buNone/>
            </a:pPr>
            <a:endParaRPr lang="it-IT" dirty="0"/>
          </a:p>
          <a:p>
            <a:pPr lvl="8"/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</a:t>
            </a:r>
          </a:p>
          <a:p>
            <a:endParaRPr lang="it-IT" dirty="0"/>
          </a:p>
          <a:p>
            <a:pPr marL="0" indent="0">
              <a:buNone/>
            </a:pPr>
            <a:r>
              <a:rPr lang="it-IT" dirty="0"/>
              <a:t>                                                                                                            </a:t>
            </a:r>
          </a:p>
        </p:txBody>
      </p:sp>
      <p:graphicFrame>
        <p:nvGraphicFramePr>
          <p:cNvPr id="9" name="Tabella 8">
            <a:extLst>
              <a:ext uri="{FF2B5EF4-FFF2-40B4-BE49-F238E27FC236}">
                <a16:creationId xmlns="" xmlns:a16="http://schemas.microsoft.com/office/drawing/2014/main" id="{9BE9C549-28D4-4548-9684-48E24241EE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1829382"/>
              </p:ext>
            </p:extLst>
          </p:nvPr>
        </p:nvGraphicFramePr>
        <p:xfrm>
          <a:off x="1627163" y="5344293"/>
          <a:ext cx="8448433" cy="6129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3566">
                  <a:extLst>
                    <a:ext uri="{9D8B030D-6E8A-4147-A177-3AD203B41FA5}">
                      <a16:colId xmlns="" xmlns:a16="http://schemas.microsoft.com/office/drawing/2014/main" val="3543286908"/>
                    </a:ext>
                  </a:extLst>
                </a:gridCol>
                <a:gridCol w="2433711">
                  <a:extLst>
                    <a:ext uri="{9D8B030D-6E8A-4147-A177-3AD203B41FA5}">
                      <a16:colId xmlns="" xmlns:a16="http://schemas.microsoft.com/office/drawing/2014/main" val="781455782"/>
                    </a:ext>
                  </a:extLst>
                </a:gridCol>
                <a:gridCol w="2058941">
                  <a:extLst>
                    <a:ext uri="{9D8B030D-6E8A-4147-A177-3AD203B41FA5}">
                      <a16:colId xmlns="" xmlns:a16="http://schemas.microsoft.com/office/drawing/2014/main" val="3194169293"/>
                    </a:ext>
                  </a:extLst>
                </a:gridCol>
                <a:gridCol w="1922215">
                  <a:extLst>
                    <a:ext uri="{9D8B030D-6E8A-4147-A177-3AD203B41FA5}">
                      <a16:colId xmlns="" xmlns:a16="http://schemas.microsoft.com/office/drawing/2014/main" val="4090552171"/>
                    </a:ext>
                  </a:extLst>
                </a:gridCol>
              </a:tblGrid>
              <a:tr h="61290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100000">
                          <a:srgbClr val="8CA4C4">
                            <a:alpha val="0"/>
                          </a:srgbClr>
                        </a:gs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10825478"/>
                  </a:ext>
                </a:extLst>
              </a:tr>
            </a:tbl>
          </a:graphicData>
        </a:graphic>
      </p:graphicFrame>
      <p:sp>
        <p:nvSpPr>
          <p:cNvPr id="10" name="Parentesi graffa aperta 9">
            <a:extLst>
              <a:ext uri="{FF2B5EF4-FFF2-40B4-BE49-F238E27FC236}">
                <a16:creationId xmlns="" xmlns:a16="http://schemas.microsoft.com/office/drawing/2014/main" id="{C13E1CD0-61F9-46D2-B53D-F942B7547A68}"/>
              </a:ext>
            </a:extLst>
          </p:cNvPr>
          <p:cNvSpPr/>
          <p:nvPr/>
        </p:nvSpPr>
        <p:spPr>
          <a:xfrm rot="16200000">
            <a:off x="7989552" y="5686422"/>
            <a:ext cx="369333" cy="1000051"/>
          </a:xfrm>
          <a:prstGeom prst="leftBrace">
            <a:avLst>
              <a:gd name="adj1" fmla="val 8333"/>
              <a:gd name="adj2" fmla="val 4859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7738B688-4F6F-4F17-A99A-ECCAD95C315A}"/>
              </a:ext>
            </a:extLst>
          </p:cNvPr>
          <p:cNvSpPr txBox="1"/>
          <p:nvPr/>
        </p:nvSpPr>
        <p:spPr>
          <a:xfrm>
            <a:off x="7990449" y="6367776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90</a:t>
            </a:r>
          </a:p>
        </p:txBody>
      </p:sp>
      <p:cxnSp>
        <p:nvCxnSpPr>
          <p:cNvPr id="13" name="Connettore 2 12">
            <a:extLst>
              <a:ext uri="{FF2B5EF4-FFF2-40B4-BE49-F238E27FC236}">
                <a16:creationId xmlns="" xmlns:a16="http://schemas.microsoft.com/office/drawing/2014/main" id="{00249A89-AE0B-4CE1-971F-AEB6DD17319B}"/>
              </a:ext>
            </a:extLst>
          </p:cNvPr>
          <p:cNvCxnSpPr>
            <a:cxnSpLocks/>
          </p:cNvCxnSpPr>
          <p:nvPr/>
        </p:nvCxnSpPr>
        <p:spPr>
          <a:xfrm>
            <a:off x="9454127" y="6078990"/>
            <a:ext cx="621469" cy="2887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sellaDiTesto 13">
            <a:extLst>
              <a:ext uri="{FF2B5EF4-FFF2-40B4-BE49-F238E27FC236}">
                <a16:creationId xmlns="" xmlns:a16="http://schemas.microsoft.com/office/drawing/2014/main" id="{C5E5397B-1345-44A2-93BA-34E1DB30042F}"/>
              </a:ext>
            </a:extLst>
          </p:cNvPr>
          <p:cNvSpPr txBox="1"/>
          <p:nvPr/>
        </p:nvSpPr>
        <p:spPr>
          <a:xfrm>
            <a:off x="10281289" y="6278481"/>
            <a:ext cx="7807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45</a:t>
            </a:r>
          </a:p>
        </p:txBody>
      </p:sp>
      <p:sp>
        <p:nvSpPr>
          <p:cNvPr id="26" name="Parentesi graffa aperta 25">
            <a:extLst>
              <a:ext uri="{FF2B5EF4-FFF2-40B4-BE49-F238E27FC236}">
                <a16:creationId xmlns="" xmlns:a16="http://schemas.microsoft.com/office/drawing/2014/main" id="{119617DC-6597-47A9-8E6D-877FFFB42EE6}"/>
              </a:ext>
            </a:extLst>
          </p:cNvPr>
          <p:cNvSpPr/>
          <p:nvPr/>
        </p:nvSpPr>
        <p:spPr>
          <a:xfrm rot="16200000">
            <a:off x="4836868" y="3182522"/>
            <a:ext cx="130646" cy="2038711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CasellaDiTesto 26">
            <a:extLst>
              <a:ext uri="{FF2B5EF4-FFF2-40B4-BE49-F238E27FC236}">
                <a16:creationId xmlns="" xmlns:a16="http://schemas.microsoft.com/office/drawing/2014/main" id="{FC8ECEAB-8487-4FB5-A17F-471BDFB97C53}"/>
              </a:ext>
            </a:extLst>
          </p:cNvPr>
          <p:cNvSpPr txBox="1"/>
          <p:nvPr/>
        </p:nvSpPr>
        <p:spPr>
          <a:xfrm>
            <a:off x="4757141" y="4370275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45</a:t>
            </a:r>
          </a:p>
        </p:txBody>
      </p:sp>
      <p:sp>
        <p:nvSpPr>
          <p:cNvPr id="28" name="Parentesi graffa aperta 27">
            <a:extLst>
              <a:ext uri="{FF2B5EF4-FFF2-40B4-BE49-F238E27FC236}">
                <a16:creationId xmlns="" xmlns:a16="http://schemas.microsoft.com/office/drawing/2014/main" id="{6E9A9A91-7E21-4A78-98F3-6ACCA2CA5EF2}"/>
              </a:ext>
            </a:extLst>
          </p:cNvPr>
          <p:cNvSpPr/>
          <p:nvPr/>
        </p:nvSpPr>
        <p:spPr>
          <a:xfrm rot="16200000">
            <a:off x="2817145" y="3740876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CasellaDiTesto 28">
            <a:extLst>
              <a:ext uri="{FF2B5EF4-FFF2-40B4-BE49-F238E27FC236}">
                <a16:creationId xmlns="" xmlns:a16="http://schemas.microsoft.com/office/drawing/2014/main" id="{E31B6E18-6A71-4D34-A3AB-CDCB4DA291A0}"/>
              </a:ext>
            </a:extLst>
          </p:cNvPr>
          <p:cNvSpPr txBox="1"/>
          <p:nvPr/>
        </p:nvSpPr>
        <p:spPr>
          <a:xfrm>
            <a:off x="2700043" y="4302927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/>
              <a:t>15</a:t>
            </a:r>
          </a:p>
        </p:txBody>
      </p:sp>
      <p:sp>
        <p:nvSpPr>
          <p:cNvPr id="5" name="Parentesi graffa chiusa 4">
            <a:extLst>
              <a:ext uri="{FF2B5EF4-FFF2-40B4-BE49-F238E27FC236}">
                <a16:creationId xmlns="" xmlns:a16="http://schemas.microsoft.com/office/drawing/2014/main" id="{088B76E2-9ABB-4912-91EE-D7144DB2A482}"/>
              </a:ext>
            </a:extLst>
          </p:cNvPr>
          <p:cNvSpPr/>
          <p:nvPr/>
        </p:nvSpPr>
        <p:spPr>
          <a:xfrm rot="16200000">
            <a:off x="3729748" y="1098523"/>
            <a:ext cx="246472" cy="4079629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="" xmlns:a16="http://schemas.microsoft.com/office/drawing/2014/main" id="{48E169C4-E1FA-401F-B16F-184AF8C01CA5}"/>
              </a:ext>
            </a:extLst>
          </p:cNvPr>
          <p:cNvSpPr txBox="1"/>
          <p:nvPr/>
        </p:nvSpPr>
        <p:spPr>
          <a:xfrm>
            <a:off x="3643632" y="2660870"/>
            <a:ext cx="4641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60</a:t>
            </a:r>
          </a:p>
        </p:txBody>
      </p:sp>
      <p:sp>
        <p:nvSpPr>
          <p:cNvPr id="20" name="Parentesi graffa chiusa 19">
            <a:extLst>
              <a:ext uri="{FF2B5EF4-FFF2-40B4-BE49-F238E27FC236}">
                <a16:creationId xmlns="" xmlns:a16="http://schemas.microsoft.com/office/drawing/2014/main" id="{9A3BE29C-F2BA-47C6-9F8C-43A90C8E0AC5}"/>
              </a:ext>
            </a:extLst>
          </p:cNvPr>
          <p:cNvSpPr/>
          <p:nvPr/>
        </p:nvSpPr>
        <p:spPr>
          <a:xfrm rot="16200000">
            <a:off x="5640132" y="1148000"/>
            <a:ext cx="352156" cy="8006079"/>
          </a:xfrm>
          <a:prstGeom prst="rightBrace">
            <a:avLst>
              <a:gd name="adj1" fmla="val 8333"/>
              <a:gd name="adj2" fmla="val 5369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CasellaDiTesto 20">
            <a:extLst>
              <a:ext uri="{FF2B5EF4-FFF2-40B4-BE49-F238E27FC236}">
                <a16:creationId xmlns="" xmlns:a16="http://schemas.microsoft.com/office/drawing/2014/main" id="{72A24783-C223-43B1-BD56-127E8D54FE85}"/>
              </a:ext>
            </a:extLst>
          </p:cNvPr>
          <p:cNvSpPr txBox="1"/>
          <p:nvPr/>
        </p:nvSpPr>
        <p:spPr>
          <a:xfrm>
            <a:off x="5921546" y="4657639"/>
            <a:ext cx="6762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/>
              <a:t>150</a:t>
            </a:r>
          </a:p>
        </p:txBody>
      </p:sp>
      <p:sp>
        <p:nvSpPr>
          <p:cNvPr id="16" name="Freccia angolare bidirezionale 15">
            <a:extLst>
              <a:ext uri="{FF2B5EF4-FFF2-40B4-BE49-F238E27FC236}">
                <a16:creationId xmlns="" xmlns:a16="http://schemas.microsoft.com/office/drawing/2014/main" id="{DCA3321D-57CB-428B-8476-BA3857C7B09A}"/>
              </a:ext>
            </a:extLst>
          </p:cNvPr>
          <p:cNvSpPr/>
          <p:nvPr/>
        </p:nvSpPr>
        <p:spPr>
          <a:xfrm rot="16200000">
            <a:off x="7211671" y="2694611"/>
            <a:ext cx="1532481" cy="5118446"/>
          </a:xfrm>
          <a:prstGeom prst="leftUpArrow">
            <a:avLst>
              <a:gd name="adj1" fmla="val 25000"/>
              <a:gd name="adj2" fmla="val 768"/>
              <a:gd name="adj3" fmla="val 2346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aphicFrame>
        <p:nvGraphicFramePr>
          <p:cNvPr id="18" name="Tabella 17">
            <a:extLst>
              <a:ext uri="{FF2B5EF4-FFF2-40B4-BE49-F238E27FC236}">
                <a16:creationId xmlns="" xmlns:a16="http://schemas.microsoft.com/office/drawing/2014/main" id="{61018C03-F39B-4A67-B3B9-A360DB2CD1F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6491"/>
              </p:ext>
            </p:extLst>
          </p:nvPr>
        </p:nvGraphicFramePr>
        <p:xfrm>
          <a:off x="1621868" y="3347524"/>
          <a:ext cx="4474132" cy="618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7597">
                  <a:extLst>
                    <a:ext uri="{9D8B030D-6E8A-4147-A177-3AD203B41FA5}">
                      <a16:colId xmlns="" xmlns:a16="http://schemas.microsoft.com/office/drawing/2014/main" val="1887361511"/>
                    </a:ext>
                  </a:extLst>
                </a:gridCol>
                <a:gridCol w="2466535">
                  <a:extLst>
                    <a:ext uri="{9D8B030D-6E8A-4147-A177-3AD203B41FA5}">
                      <a16:colId xmlns="" xmlns:a16="http://schemas.microsoft.com/office/drawing/2014/main" val="24097592"/>
                    </a:ext>
                  </a:extLst>
                </a:gridCol>
              </a:tblGrid>
              <a:tr h="618829"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gradFill flip="none" rotWithShape="1">
                      <a:gsLst>
                        <a:gs pos="100000">
                          <a:srgbClr val="8CA4C4">
                            <a:alpha val="0"/>
                          </a:srgbClr>
                        </a:gs>
                        <a:gs pos="0">
                          <a:schemeClr val="accent1">
                            <a:lumMod val="75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path path="circle">
                        <a:fillToRect l="100000" t="100000"/>
                      </a:path>
                      <a:tileRect r="-100000" b="-100000"/>
                    </a:gradFill>
                  </a:tcPr>
                </a:tc>
                <a:tc>
                  <a:txBody>
                    <a:bodyPr/>
                    <a:lstStyle/>
                    <a:p>
                      <a:endParaRPr lang="it-IT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914249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341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4" grpId="0"/>
      <p:bldP spid="26" grpId="0" animBg="1"/>
      <p:bldP spid="27" grpId="0"/>
      <p:bldP spid="28" grpId="0" animBg="1"/>
      <p:bldP spid="29" grpId="0"/>
      <p:bldP spid="5" grpId="0" animBg="1"/>
      <p:bldP spid="19" grpId="0"/>
      <p:bldP spid="20" grpId="0" animBg="1"/>
      <p:bldP spid="21" grpId="0"/>
      <p:bldP spid="1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1154</TotalTime>
  <Words>690</Words>
  <Application>Microsoft Office PowerPoint</Application>
  <PresentationFormat>Widescreen</PresentationFormat>
  <Paragraphs>137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2</vt:i4>
      </vt:variant>
      <vt:variant>
        <vt:lpstr>Titoli diapositive</vt:lpstr>
      </vt:variant>
      <vt:variant>
        <vt:i4>17</vt:i4>
      </vt:variant>
    </vt:vector>
  </HeadingPairs>
  <TitlesOfParts>
    <vt:vector size="25" baseType="lpstr">
      <vt:lpstr>Arial</vt:lpstr>
      <vt:lpstr>Bodoni MT</vt:lpstr>
      <vt:lpstr>Calibri</vt:lpstr>
      <vt:lpstr>Calibri Light</vt:lpstr>
      <vt:lpstr>Cambria Math</vt:lpstr>
      <vt:lpstr>Wingdings</vt:lpstr>
      <vt:lpstr>Office Theme</vt:lpstr>
      <vt:lpstr>Tema di Office</vt:lpstr>
      <vt:lpstr>I sistemi di primo grado</vt:lpstr>
      <vt:lpstr>Presentazione standard di PowerPoint</vt:lpstr>
      <vt:lpstr>Il metodo Singapore</vt:lpstr>
      <vt:lpstr>Presentazione standard di PowerPoint</vt:lpstr>
      <vt:lpstr>Presentazione standard di PowerPoint</vt:lpstr>
      <vt:lpstr>Un esempio: sistemi di primo grado</vt:lpstr>
      <vt:lpstr>Soluzione con metodo tradizionale</vt:lpstr>
      <vt:lpstr>Procediamo con le sostituzioni</vt:lpstr>
      <vt:lpstr>Ora con il metodo Singapore</vt:lpstr>
      <vt:lpstr>Presentazione standard di PowerPoint</vt:lpstr>
      <vt:lpstr>Il metodo può essere anche usato per risolvere sistemi presentati nella forma tradizionale</vt:lpstr>
      <vt:lpstr>Presentazione standard di PowerPoint</vt:lpstr>
      <vt:lpstr>Presentazione standard di PowerPoint</vt:lpstr>
      <vt:lpstr> Quantità non omogenee – Esempio 1</vt:lpstr>
      <vt:lpstr>Presentazione standard di PowerPoint</vt:lpstr>
      <vt:lpstr>Presentazione standard di PowerPoint</vt:lpstr>
      <vt:lpstr>Conclusioni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sistemi di primo grado</dc:title>
  <dc:creator>admin</dc:creator>
  <cp:lastModifiedBy>Claudio Marchesano</cp:lastModifiedBy>
  <cp:revision>75</cp:revision>
  <dcterms:created xsi:type="dcterms:W3CDTF">2018-01-13T09:17:32Z</dcterms:created>
  <dcterms:modified xsi:type="dcterms:W3CDTF">2018-02-14T15:09:52Z</dcterms:modified>
</cp:coreProperties>
</file>